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75" r:id="rId2"/>
    <p:sldMasterId id="2147483788" r:id="rId3"/>
    <p:sldMasterId id="2147483820" r:id="rId4"/>
    <p:sldMasterId id="2147483884" r:id="rId5"/>
    <p:sldMasterId id="2147483916" r:id="rId6"/>
  </p:sldMasterIdLst>
  <p:notesMasterIdLst>
    <p:notesMasterId r:id="rId54"/>
  </p:notesMasterIdLst>
  <p:sldIdLst>
    <p:sldId id="256" r:id="rId7"/>
    <p:sldId id="271" r:id="rId8"/>
    <p:sldId id="259" r:id="rId9"/>
    <p:sldId id="308" r:id="rId10"/>
    <p:sldId id="309" r:id="rId11"/>
    <p:sldId id="310" r:id="rId12"/>
    <p:sldId id="260" r:id="rId13"/>
    <p:sldId id="258" r:id="rId14"/>
    <p:sldId id="273" r:id="rId15"/>
    <p:sldId id="261" r:id="rId16"/>
    <p:sldId id="262" r:id="rId17"/>
    <p:sldId id="263" r:id="rId18"/>
    <p:sldId id="264" r:id="rId19"/>
    <p:sldId id="265" r:id="rId20"/>
    <p:sldId id="267" r:id="rId21"/>
    <p:sldId id="266" r:id="rId22"/>
    <p:sldId id="269" r:id="rId23"/>
    <p:sldId id="268" r:id="rId24"/>
    <p:sldId id="303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305" r:id="rId41"/>
    <p:sldId id="307" r:id="rId42"/>
    <p:sldId id="306" r:id="rId43"/>
    <p:sldId id="292" r:id="rId44"/>
    <p:sldId id="302" r:id="rId45"/>
    <p:sldId id="298" r:id="rId46"/>
    <p:sldId id="293" r:id="rId47"/>
    <p:sldId id="291" r:id="rId48"/>
    <p:sldId id="294" r:id="rId49"/>
    <p:sldId id="295" r:id="rId50"/>
    <p:sldId id="296" r:id="rId51"/>
    <p:sldId id="297" r:id="rId52"/>
    <p:sldId id="304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7887D91-DA58-4AFD-AD3D-B09F6B91216F}">
          <p14:sldIdLst>
            <p14:sldId id="256"/>
          </p14:sldIdLst>
        </p14:section>
        <p14:section name="无标题节" id="{1382651B-3BDE-40D1-B5A5-65825F99300C}">
          <p14:sldIdLst>
            <p14:sldId id="271"/>
            <p14:sldId id="259"/>
            <p14:sldId id="308"/>
            <p14:sldId id="309"/>
            <p14:sldId id="310"/>
            <p14:sldId id="260"/>
            <p14:sldId id="258"/>
            <p14:sldId id="273"/>
            <p14:sldId id="261"/>
            <p14:sldId id="262"/>
            <p14:sldId id="263"/>
            <p14:sldId id="264"/>
            <p14:sldId id="265"/>
            <p14:sldId id="267"/>
            <p14:sldId id="266"/>
            <p14:sldId id="269"/>
            <p14:sldId id="268"/>
          </p14:sldIdLst>
        </p14:section>
        <p14:section name="无标题节" id="{EE14E70A-D83D-4082-815C-82710A24A584}">
          <p14:sldIdLst>
            <p14:sldId id="303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305"/>
            <p14:sldId id="307"/>
            <p14:sldId id="306"/>
          </p14:sldIdLst>
        </p14:section>
        <p14:section name="无标题节" id="{2E060596-2459-48B2-ABE6-A7CDC30DA395}">
          <p14:sldIdLst>
            <p14:sldId id="292"/>
            <p14:sldId id="302"/>
            <p14:sldId id="298"/>
            <p14:sldId id="293"/>
            <p14:sldId id="291"/>
            <p14:sldId id="294"/>
            <p14:sldId id="295"/>
            <p14:sldId id="296"/>
            <p14:sldId id="29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zh" initials="x" lastIdx="1" clrIdx="0">
    <p:extLst>
      <p:ext uri="{19B8F6BF-5375-455C-9EA6-DF929625EA0E}">
        <p15:presenceInfo xmlns:p15="http://schemas.microsoft.com/office/powerpoint/2012/main" userId="xz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12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843AF-890D-41A6-A0DD-83BB64C5ED43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6C47D-68F1-4869-A04C-E354A4558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81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6C47D-68F1-4869-A04C-E354A45588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27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4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Times New Roman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7929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417867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76262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49893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52A6FA-6C73-4C73-87E4-EAA390D2CA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513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909B-09F8-4BD5-AF55-A665955BBD60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60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6A65E-2E7B-45D1-A4B9-0680C068B11A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60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D96E-8D7E-422E-A2A8-D28C1B4E7B86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51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A3118-2D63-46DE-A5FD-62B7769B182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67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A95C9-E353-4D5F-9DEE-820E2A1F9C49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08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5670-3E6A-43D3-8215-C1C48E0C9650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0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4154-F461-49B9-A649-5772D9210BB9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5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274142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A1323-B5E5-4968-904B-943CFA4A926F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8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2EE3-1862-478D-ABFA-CE4447D2853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60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82FE-38CB-4EF0-933A-9DB1E0083DE7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23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D7EC-FC7F-48C5-AE2E-706146BC4953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21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52A6FA-6C73-4C73-87E4-EAA390D2CA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32602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4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Times New Roman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16715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71095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9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Times New Roman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068390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1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825625"/>
            <a:ext cx="3867151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731086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0" y="1681164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0" y="2505075"/>
            <a:ext cx="386873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7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83346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9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Times New Roman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786766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116632"/>
            <a:ext cx="7886700" cy="72008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40879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44587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9" y="987426"/>
            <a:ext cx="4629151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Times New Roman" pitchFamily="18" charset="0"/>
              </a:defRPr>
            </a:lvl1pPr>
            <a:lvl2pPr>
              <a:defRPr sz="2800">
                <a:latin typeface="Times New Roman" pitchFamily="18" charset="0"/>
              </a:defRPr>
            </a:lvl2pPr>
            <a:lvl3pPr>
              <a:defRPr sz="2400">
                <a:latin typeface="Times New Roman" pitchFamily="18" charset="0"/>
              </a:defRPr>
            </a:lvl3pPr>
            <a:lvl4pPr>
              <a:defRPr sz="2000">
                <a:latin typeface="Times New Roman" pitchFamily="18" charset="0"/>
              </a:defRPr>
            </a:lvl4pPr>
            <a:lvl5pPr>
              <a:defRPr sz="2000">
                <a:latin typeface="Times New Roman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5473694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9" y="987426"/>
            <a:ext cx="462915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Times New Roman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770026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42976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76262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94550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52A6FA-6C73-4C73-87E4-EAA390D2CA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6044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4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Times New Roman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38288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97231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9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Times New Roman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024724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1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825625"/>
            <a:ext cx="3867151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91234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1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825625"/>
            <a:ext cx="3867151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22460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0" y="1681164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0" y="2505075"/>
            <a:ext cx="386873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7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88882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116632"/>
            <a:ext cx="7886700" cy="72008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20527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29571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9" y="987426"/>
            <a:ext cx="4629151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Times New Roman" pitchFamily="18" charset="0"/>
              </a:defRPr>
            </a:lvl1pPr>
            <a:lvl2pPr>
              <a:defRPr sz="2800">
                <a:latin typeface="Times New Roman" pitchFamily="18" charset="0"/>
              </a:defRPr>
            </a:lvl2pPr>
            <a:lvl3pPr>
              <a:defRPr sz="2400">
                <a:latin typeface="Times New Roman" pitchFamily="18" charset="0"/>
              </a:defRPr>
            </a:lvl3pPr>
            <a:lvl4pPr>
              <a:defRPr sz="2000">
                <a:latin typeface="Times New Roman" pitchFamily="18" charset="0"/>
              </a:defRPr>
            </a:lvl4pPr>
            <a:lvl5pPr>
              <a:defRPr sz="2000">
                <a:latin typeface="Times New Roman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956365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9" y="987426"/>
            <a:ext cx="462915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Times New Roman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727483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553498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76262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90712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52A6FA-6C73-4C73-87E4-EAA390D2CA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42357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4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Times New Roman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53522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0" y="1681164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0" y="2505075"/>
            <a:ext cx="386873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7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75093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13083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9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9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Times New Roman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973081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1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825625"/>
            <a:ext cx="3867151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67336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0" y="1681164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0" y="2505075"/>
            <a:ext cx="386873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7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02715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116632"/>
            <a:ext cx="7886700" cy="72008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07121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84987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9" y="987426"/>
            <a:ext cx="4629151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Times New Roman" pitchFamily="18" charset="0"/>
              </a:defRPr>
            </a:lvl1pPr>
            <a:lvl2pPr>
              <a:defRPr sz="2800">
                <a:latin typeface="Times New Roman" pitchFamily="18" charset="0"/>
              </a:defRPr>
            </a:lvl2pPr>
            <a:lvl3pPr>
              <a:defRPr sz="2400">
                <a:latin typeface="Times New Roman" pitchFamily="18" charset="0"/>
              </a:defRPr>
            </a:lvl3pPr>
            <a:lvl4pPr>
              <a:defRPr sz="2000">
                <a:latin typeface="Times New Roman" pitchFamily="18" charset="0"/>
              </a:defRPr>
            </a:lvl4pPr>
            <a:lvl5pPr>
              <a:defRPr sz="2000">
                <a:latin typeface="Times New Roman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762809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9" y="987426"/>
            <a:ext cx="462915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Times New Roman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85501899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48704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76262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</a:defRPr>
            </a:lvl1pPr>
            <a:lvl2pPr>
              <a:defRPr>
                <a:latin typeface="Times New Roman" pitchFamily="18" charset="0"/>
              </a:defRPr>
            </a:lvl2pPr>
            <a:lvl3pPr>
              <a:defRPr>
                <a:latin typeface="Times New Roman" pitchFamily="18" charset="0"/>
              </a:defRPr>
            </a:lvl3pPr>
            <a:lvl4pPr>
              <a:defRPr>
                <a:latin typeface="Times New Roman" pitchFamily="18" charset="0"/>
              </a:defRPr>
            </a:lvl4pPr>
            <a:lvl5pPr>
              <a:defRPr>
                <a:latin typeface="Times New Roman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2194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116632"/>
            <a:ext cx="7886700" cy="72008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00FF"/>
                </a:solidFill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089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52A6FA-6C73-4C73-87E4-EAA390D2CA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4092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06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26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10845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33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914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901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772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00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3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347048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480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023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852A6FA-6C73-4C73-87E4-EAA390D2CA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18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9" y="987426"/>
            <a:ext cx="4629151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Times New Roman" pitchFamily="18" charset="0"/>
              </a:defRPr>
            </a:lvl1pPr>
            <a:lvl2pPr>
              <a:defRPr sz="2800">
                <a:latin typeface="Times New Roman" pitchFamily="18" charset="0"/>
              </a:defRPr>
            </a:lvl2pPr>
            <a:lvl3pPr>
              <a:defRPr sz="2400">
                <a:latin typeface="Times New Roman" pitchFamily="18" charset="0"/>
              </a:defRPr>
            </a:lvl3pPr>
            <a:lvl4pPr>
              <a:defRPr sz="2000">
                <a:latin typeface="Times New Roman" pitchFamily="18" charset="0"/>
              </a:defRPr>
            </a:lvl4pPr>
            <a:lvl5pPr>
              <a:defRPr sz="2000">
                <a:latin typeface="Times New Roman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739747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9" y="987426"/>
            <a:ext cx="462915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Times New Roman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Times New Roman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8181763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50"/>
          <p:cNvSpPr>
            <a:spLocks noChangeShapeType="1"/>
          </p:cNvSpPr>
          <p:nvPr/>
        </p:nvSpPr>
        <p:spPr bwMode="auto">
          <a:xfrm>
            <a:off x="0" y="908050"/>
            <a:ext cx="9144000" cy="0"/>
          </a:xfrm>
          <a:prstGeom prst="line">
            <a:avLst/>
          </a:prstGeom>
          <a:noFill/>
          <a:ln w="47625" cmpd="thinThick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dirty="0"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5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FF0000"/>
        </a:buClr>
        <a:buFont typeface="Wingdings" pitchFamily="2" charset="2"/>
        <a:buChar char="l"/>
        <a:defRPr sz="3200" kern="1200">
          <a:solidFill>
            <a:srgbClr val="FF99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u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8106A3-C7C4-4CC2-ACF1-6DD32C3C524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9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50"/>
          <p:cNvSpPr>
            <a:spLocks noChangeShapeType="1"/>
          </p:cNvSpPr>
          <p:nvPr/>
        </p:nvSpPr>
        <p:spPr bwMode="auto">
          <a:xfrm>
            <a:off x="0" y="908050"/>
            <a:ext cx="9144000" cy="0"/>
          </a:xfrm>
          <a:prstGeom prst="line">
            <a:avLst/>
          </a:prstGeom>
          <a:noFill/>
          <a:ln w="47625" cmpd="thinThick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dirty="0"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22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FF0000"/>
        </a:buClr>
        <a:buFont typeface="Wingdings" pitchFamily="2" charset="2"/>
        <a:buChar char="l"/>
        <a:defRPr sz="3200" kern="1200">
          <a:solidFill>
            <a:srgbClr val="FF99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u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50"/>
          <p:cNvSpPr>
            <a:spLocks noChangeShapeType="1"/>
          </p:cNvSpPr>
          <p:nvPr/>
        </p:nvSpPr>
        <p:spPr bwMode="auto">
          <a:xfrm>
            <a:off x="0" y="908050"/>
            <a:ext cx="9144000" cy="0"/>
          </a:xfrm>
          <a:prstGeom prst="line">
            <a:avLst/>
          </a:prstGeom>
          <a:noFill/>
          <a:ln w="47625" cmpd="thinThick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dirty="0"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57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FF0000"/>
        </a:buClr>
        <a:buFont typeface="Wingdings" pitchFamily="2" charset="2"/>
        <a:buChar char="l"/>
        <a:defRPr sz="3200" kern="1200">
          <a:solidFill>
            <a:srgbClr val="FF99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u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50"/>
          <p:cNvSpPr>
            <a:spLocks noChangeShapeType="1"/>
          </p:cNvSpPr>
          <p:nvPr/>
        </p:nvSpPr>
        <p:spPr bwMode="auto">
          <a:xfrm>
            <a:off x="0" y="908050"/>
            <a:ext cx="9144000" cy="0"/>
          </a:xfrm>
          <a:prstGeom prst="line">
            <a:avLst/>
          </a:prstGeom>
          <a:noFill/>
          <a:ln w="47625" cmpd="thinThick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 dirty="0"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956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Arial" pitchFamily="34" charset="0"/>
          <a:ea typeface="黑体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FFFF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rgbClr val="FF0000"/>
        </a:buClr>
        <a:buFont typeface="Wingdings" pitchFamily="2" charset="2"/>
        <a:buChar char="l"/>
        <a:defRPr sz="3200" kern="1200">
          <a:solidFill>
            <a:srgbClr val="FF99FF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u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28106A3-C7C4-4CC2-ACF1-6DD32C3C5240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3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79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3973" y="940458"/>
            <a:ext cx="7063740" cy="2679700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油藏数值模拟</a:t>
            </a:r>
            <a:r>
              <a:rPr lang="en-US" altLang="zh-CN"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——Eclipse</a:t>
            </a:r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软件基础培训讲解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3973" y="4331358"/>
            <a:ext cx="3298027" cy="1257300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2016.3.31</a:t>
            </a: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中国地质大学（北京）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99055"/>
            <a:ext cx="5041431" cy="23564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7" y="-7356"/>
            <a:ext cx="841583" cy="8415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7" y="6082044"/>
            <a:ext cx="4232483" cy="7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0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565150" y="2698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油藏数值模拟的数据要求</a:t>
            </a:r>
          </a:p>
        </p:txBody>
      </p:sp>
      <p:sp>
        <p:nvSpPr>
          <p:cNvPr id="63517" name="Text Box 29"/>
          <p:cNvSpPr txBox="1">
            <a:spLocks noChangeArrowheads="1"/>
          </p:cNvSpPr>
          <p:nvPr/>
        </p:nvSpPr>
        <p:spPr bwMode="auto">
          <a:xfrm>
            <a:off x="565150" y="934456"/>
            <a:ext cx="7239000" cy="544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（一）静态资料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</a:t>
            </a:r>
            <a:r>
              <a:rPr lang="zh-CN" altLang="en-US" dirty="0" smtClean="0"/>
              <a:t> 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小层数据表或等值线图（包括砂层厚度、有效厚度（或净毛比）、顶部深度、孔隙度、渗透率等）；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地质储量及地层、油藏特点的总结报告；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油、气、水高压物性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PVT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数据；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油水、油气相渗曲线数据和毛管压力曲线数据；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5.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原始地层压力、温度、压力系数数据；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6.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油、气、水分布（原始饱和度）或压力分布或油水界面和油气界面；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7.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井位分布图；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流体和岩石化验分析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报告。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1632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565150" y="1036889"/>
            <a:ext cx="7382228" cy="573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（二）动态资料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射孔完井报告；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井史报告、压裂等措施；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系统测压资料；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试油、试井和试采资料（压力恢复曲线）；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6.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油水井别，调整井位示意图；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7.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油井生产（水井注水）数据报表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：日产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油、日产液、日产气、综合含水、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压力、累积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产油（气、水、液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）、日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注水、累积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注水；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8.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区块综合生产数据统计报表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：日产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油（水、气、液）、采出程度、综合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含水、累积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产油（气、水、液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）、日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注水、累积注水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65150" y="2698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油藏数值模拟的数据要求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7831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785830" y="1265343"/>
            <a:ext cx="29908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数据准备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—</a:t>
            </a:r>
            <a:r>
              <a:rPr lang="zh-CN" altLang="en-US" sz="2000" b="1" dirty="0">
                <a:ea typeface="黑体" panose="02010609060101010101" pitchFamily="49" charset="-122"/>
              </a:rPr>
              <a:t>油藏模型</a:t>
            </a:r>
            <a:r>
              <a:rPr lang="zh-CN" altLang="en-US" sz="2000" dirty="0"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350554" y="2067993"/>
            <a:ext cx="4772025" cy="240065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模型在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X,Y,Z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三方向的网格尺寸大小；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每个网格的顶面深度，厚度，孔隙度，渗透率，净厚度（或净毛比）；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网格是死网格还是活网格；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断层走向和断层传导率。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5150" y="2698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油藏数值模拟的数据要求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33" y="237999"/>
            <a:ext cx="2286000" cy="41243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76888" y="1005512"/>
            <a:ext cx="2134834" cy="519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11" y="4609745"/>
            <a:ext cx="1838325" cy="1400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0" y="4609745"/>
            <a:ext cx="1781175" cy="1438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90" y="3380587"/>
            <a:ext cx="2762250" cy="2867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5150" y="5236696"/>
            <a:ext cx="1478139" cy="773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306853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65150" y="1254661"/>
            <a:ext cx="3486150" cy="4572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数据准备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流体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PVT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属性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340429" y="1977312"/>
            <a:ext cx="5392737" cy="286232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油，气，水的地面密度或重度；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油，气的地层体积系数，粘度随压力变化表；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溶解油气比随压力的变化表；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水的粘度，体积系数，压缩系数；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岩石压缩系数。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如果是组分模型，需要提供状态方程。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5150" y="2698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油藏数值模拟的数据要求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44" y="572428"/>
            <a:ext cx="2286000" cy="41243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02488" y="1834431"/>
            <a:ext cx="2134834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9" y="5226733"/>
            <a:ext cx="3190875" cy="1085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10" y="5186007"/>
            <a:ext cx="24003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58242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468313" y="1358900"/>
            <a:ext cx="3020379" cy="46166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数据准备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相渗参数</a:t>
            </a:r>
            <a:r>
              <a:rPr lang="zh-CN" altLang="en-US" sz="2000" dirty="0" smtClean="0">
                <a:ea typeface="黑体" panose="02010609060101010101" pitchFamily="49" charset="-122"/>
              </a:rPr>
              <a:t>：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68313" y="1992850"/>
            <a:ext cx="4728456" cy="378565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相对渗透率曲线和毛管压力曲线。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如果是油，气，水三相，需要提供油水，油气相对渗透率曲线和毛管压力曲线（软件会自动计算三相流动时的相对渗透率曲线）；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如果是油，水两相或气，水两相，只需要提供油水或气水两相相对渗透率曲线和毛管压力曲线。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5150" y="2698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油藏数值模拟的数据要求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44" y="561139"/>
            <a:ext cx="2286000" cy="41243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02488" y="2054577"/>
            <a:ext cx="2134834" cy="324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33" y="5521327"/>
            <a:ext cx="36861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01940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468313" y="1431925"/>
            <a:ext cx="3794629" cy="46166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数据准备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初始化计算参数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144638" y="2466400"/>
            <a:ext cx="5003094" cy="424731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油藏模型初始化即计算油藏模型初始饱和度，压力和油气比的分布，从而得到油藏模型的初始储量。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这部分需要输入模型参考深度，参考深度处对应的初始压力，油水界面以及气水界面；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油气比或饱和压力随深度的变化；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ea typeface="黑体" panose="02010609060101010101" pitchFamily="49" charset="-122"/>
              </a:rPr>
              <a:t>如果是组分模型，需要输入组分随深度的变化。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5150" y="2698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油藏数值模拟的数据要求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44" y="470828"/>
            <a:ext cx="2286000" cy="41243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96227" y="2247227"/>
            <a:ext cx="2134834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355" y="5252244"/>
            <a:ext cx="29051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74972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468313" y="1206500"/>
            <a:ext cx="3536546" cy="46166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数据准备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油藏分区参数</a:t>
            </a:r>
            <a:r>
              <a:rPr lang="zh-CN" altLang="en-US" sz="2000" dirty="0"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91547" y="1668165"/>
            <a:ext cx="5293254" cy="46368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如果所模拟的油田横向或纵向流体属性，岩性变化比较大，或者存在不同的油水界面，这时需要对模型进行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PVT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分区（不同区域用不同的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PVT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流体参数表），岩石分区（不同区域用不同的相对渗透率曲线和毛管压力曲线）或者平衡分区（不同平衡区用不同的油水界面）。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另外如果想掌握油藏不同断块的储量或采收率，可以对模型进行储量分区（不同储量区可以输出不同的储量，产量，采收率，剩余储量等）。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5150" y="2698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油藏数值模拟的数据要求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44" y="1103007"/>
            <a:ext cx="2286000" cy="41243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96227" y="3165169"/>
            <a:ext cx="2134834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15108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434446" y="1463053"/>
            <a:ext cx="4052713" cy="46166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数据准备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生产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参数、井参数</a:t>
            </a:r>
            <a:r>
              <a:rPr lang="zh-CN" altLang="en-US" sz="2000" dirty="0" smtClean="0">
                <a:ea typeface="黑体" panose="02010609060101010101" pitchFamily="49" charset="-122"/>
              </a:rPr>
              <a:t>：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345193" y="2533122"/>
            <a:ext cx="3910718" cy="332398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ea typeface="黑体" panose="02010609060101010101" pitchFamily="49" charset="-122"/>
              </a:rPr>
              <a:t>对于</a:t>
            </a:r>
            <a:r>
              <a:rPr lang="zh-CN" altLang="en-US" sz="2000" dirty="0">
                <a:ea typeface="黑体" panose="02010609060101010101" pitchFamily="49" charset="-122"/>
              </a:rPr>
              <a:t>已开发油田，这部分的数据量非常大。包括油田每口井的井位，井轨迹，井的射孔位置，井的生产或注入历史（油，气，水产量，注入量，井底压力，井口压力等），井的作业历史等。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5150" y="2698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油藏数值模拟的数据要求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693" y="674029"/>
            <a:ext cx="2286000" cy="41243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446276" y="2961824"/>
            <a:ext cx="2134834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276" y="4798354"/>
            <a:ext cx="20478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05124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468313" y="1503363"/>
            <a:ext cx="3536546" cy="46166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数据准备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—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输出控制参数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74759" name="Text Box 7"/>
          <p:cNvSpPr txBox="1">
            <a:spLocks noChangeArrowheads="1"/>
          </p:cNvSpPr>
          <p:nvPr/>
        </p:nvSpPr>
        <p:spPr bwMode="auto">
          <a:xfrm>
            <a:off x="311327" y="2644685"/>
            <a:ext cx="3989739" cy="3785652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00"/>
                    </a:gs>
                    <a:gs pos="50000">
                      <a:srgbClr val="FFFF00">
                        <a:gamma/>
                        <a:tint val="0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99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ea typeface="黑体" panose="02010609060101010101" pitchFamily="49" charset="-122"/>
              </a:rPr>
              <a:t>即</a:t>
            </a:r>
            <a:r>
              <a:rPr lang="zh-CN" altLang="en-US" sz="2000" dirty="0">
                <a:ea typeface="黑体" panose="02010609060101010101" pitchFamily="49" charset="-122"/>
              </a:rPr>
              <a:t>要求软件在计算时输出哪些结果参数</a:t>
            </a:r>
            <a:r>
              <a:rPr lang="zh-CN" altLang="en-US" sz="2000" dirty="0" smtClean="0">
                <a:ea typeface="黑体" panose="02010609060101010101" pitchFamily="49" charset="-122"/>
              </a:rPr>
              <a:t>。</a:t>
            </a:r>
            <a:endParaRPr lang="en-US" altLang="zh-CN" sz="2000" dirty="0" smtClean="0"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ea typeface="黑体" panose="02010609060101010101" pitchFamily="49" charset="-122"/>
              </a:rPr>
              <a:t>比如</a:t>
            </a:r>
            <a:r>
              <a:rPr lang="zh-CN" altLang="en-US" sz="2000" dirty="0">
                <a:ea typeface="黑体" panose="02010609060101010101" pitchFamily="49" charset="-122"/>
              </a:rPr>
              <a:t>要求输出模型计算油田的油，气，水产量变化曲线</a:t>
            </a:r>
            <a:r>
              <a:rPr lang="zh-CN" altLang="en-US" sz="2000" dirty="0" smtClean="0">
                <a:ea typeface="黑体" panose="02010609060101010101" pitchFamily="49" charset="-122"/>
              </a:rPr>
              <a:t>；油田</a:t>
            </a:r>
            <a:r>
              <a:rPr lang="zh-CN" altLang="en-US" sz="2000" dirty="0">
                <a:ea typeface="黑体" panose="02010609060101010101" pitchFamily="49" charset="-122"/>
              </a:rPr>
              <a:t>压力变化曲线</a:t>
            </a:r>
            <a:r>
              <a:rPr lang="zh-CN" altLang="en-US" sz="2000" dirty="0" smtClean="0">
                <a:ea typeface="黑体" panose="02010609060101010101" pitchFamily="49" charset="-122"/>
              </a:rPr>
              <a:t>；单</a:t>
            </a:r>
            <a:r>
              <a:rPr lang="zh-CN" altLang="en-US" sz="2000" dirty="0">
                <a:ea typeface="黑体" panose="02010609060101010101" pitchFamily="49" charset="-122"/>
              </a:rPr>
              <a:t>井油，气，水产量变化曲线</a:t>
            </a:r>
            <a:r>
              <a:rPr lang="zh-CN" altLang="en-US" sz="2000" dirty="0" smtClean="0">
                <a:ea typeface="黑体" panose="02010609060101010101" pitchFamily="49" charset="-122"/>
              </a:rPr>
              <a:t>；单</a:t>
            </a:r>
            <a:r>
              <a:rPr lang="zh-CN" altLang="en-US" sz="2000" dirty="0">
                <a:ea typeface="黑体" panose="02010609060101010101" pitchFamily="49" charset="-122"/>
              </a:rPr>
              <a:t>井井底压力变化曲线</a:t>
            </a:r>
            <a:r>
              <a:rPr lang="zh-CN" altLang="en-US" sz="2000" dirty="0" smtClean="0">
                <a:ea typeface="黑体" panose="02010609060101010101" pitchFamily="49" charset="-122"/>
              </a:rPr>
              <a:t>；单</a:t>
            </a:r>
            <a:r>
              <a:rPr lang="zh-CN" altLang="en-US" sz="2000" dirty="0">
                <a:ea typeface="黑体" panose="02010609060101010101" pitchFamily="49" charset="-122"/>
              </a:rPr>
              <a:t>井含水，油气比变化曲线等。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65150" y="2698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油藏数值模拟的数据要求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57" y="1611006"/>
            <a:ext cx="2286000" cy="41243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54160" y="4195303"/>
            <a:ext cx="2134834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94969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实例讲解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8" b="26348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22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663575" y="1582738"/>
            <a:ext cx="7558087" cy="411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标准定义：应用已有规律，</a:t>
            </a:r>
            <a:r>
              <a:rPr lang="zh-CN" altLang="en-US" sz="2000" b="1" dirty="0">
                <a:solidFill>
                  <a:srgbClr val="FF0000"/>
                </a:solidFill>
              </a:rPr>
              <a:t>采用数值方法求解描述油藏内流体流动问题</a:t>
            </a:r>
            <a:r>
              <a:rPr lang="zh-CN" altLang="en-US" sz="2000" b="1" dirty="0"/>
              <a:t>，并</a:t>
            </a:r>
            <a:r>
              <a:rPr lang="zh-CN" altLang="en-US" sz="2000" b="1" dirty="0">
                <a:solidFill>
                  <a:srgbClr val="FF0000"/>
                </a:solidFill>
              </a:rPr>
              <a:t>利用计算机研究油藏开发及动态规律</a:t>
            </a:r>
            <a:r>
              <a:rPr lang="zh-CN" altLang="en-US" sz="2000" b="1" dirty="0"/>
              <a:t>的一门技术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000" b="1" dirty="0"/>
          </a:p>
          <a:p>
            <a:pPr lvl="0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</a:rPr>
              <a:t>工程定义：从</a:t>
            </a:r>
            <a:r>
              <a:rPr lang="zh-CN" altLang="en-US" sz="2000" b="1" dirty="0">
                <a:solidFill>
                  <a:srgbClr val="FF0000"/>
                </a:solidFill>
              </a:rPr>
              <a:t>地下流体渗流过程中的特征出发</a:t>
            </a:r>
            <a:r>
              <a:rPr lang="zh-CN" altLang="en-US" sz="2000" b="1" dirty="0">
                <a:solidFill>
                  <a:srgbClr val="000000"/>
                </a:solidFill>
              </a:rPr>
              <a:t>，建立描述渗流过程的基本物理现象，并能描述油藏边界条件和原始状况的数学模型，</a:t>
            </a:r>
            <a:r>
              <a:rPr lang="zh-CN" altLang="en-US" sz="2000" b="1" dirty="0">
                <a:solidFill>
                  <a:srgbClr val="FF0000"/>
                </a:solidFill>
              </a:rPr>
              <a:t>借助计算机计算求解描述油气藏渗流数学模型</a:t>
            </a:r>
            <a:r>
              <a:rPr lang="zh-CN" altLang="en-US" sz="2000" b="1" dirty="0">
                <a:solidFill>
                  <a:srgbClr val="000000"/>
                </a:solidFill>
              </a:rPr>
              <a:t>，并结合</a:t>
            </a:r>
            <a:r>
              <a:rPr lang="zh-CN" altLang="en-US" sz="2000" b="1" dirty="0">
                <a:solidFill>
                  <a:srgbClr val="FF0000"/>
                </a:solidFill>
              </a:rPr>
              <a:t>油藏地质学、油藏工程</a:t>
            </a:r>
            <a:r>
              <a:rPr lang="zh-CN" altLang="en-US" sz="2000" b="1" dirty="0">
                <a:solidFill>
                  <a:srgbClr val="000000"/>
                </a:solidFill>
              </a:rPr>
              <a:t>学等学科知识重现油田开发的全过程， 主要用于</a:t>
            </a:r>
            <a:r>
              <a:rPr lang="zh-CN" altLang="en-US" sz="2000" b="1" dirty="0">
                <a:solidFill>
                  <a:srgbClr val="FF0000"/>
                </a:solidFill>
              </a:rPr>
              <a:t>解决油田开发实际问题</a:t>
            </a:r>
            <a:r>
              <a:rPr lang="zh-CN" altLang="en-US" sz="2000" b="1" dirty="0">
                <a:solidFill>
                  <a:srgbClr val="000000"/>
                </a:solidFill>
              </a:rPr>
              <a:t>。简单地说就是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在计算机上</a:t>
            </a:r>
            <a:r>
              <a:rPr lang="zh-CN" altLang="en-US" sz="2000" b="1" dirty="0">
                <a:solidFill>
                  <a:srgbClr val="FF0000"/>
                </a:solidFill>
              </a:rPr>
              <a:t>开发油藏</a:t>
            </a:r>
            <a:r>
              <a:rPr lang="zh-CN" altLang="en-US" sz="2000" b="1" dirty="0">
                <a:solidFill>
                  <a:srgbClr val="000000"/>
                </a:solidFill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2000" b="1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63575" y="411236"/>
            <a:ext cx="28103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ea typeface="黑体" panose="02010609060101010101" pitchFamily="49" charset="-122"/>
              </a:rPr>
              <a:t>油藏数值模拟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9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90600" y="250120"/>
            <a:ext cx="6553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实例一</a:t>
            </a:r>
            <a:r>
              <a:rPr lang="zh-CN" altLang="en-US"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algn="ctr">
              <a:spcBef>
                <a:spcPct val="50000"/>
              </a:spcBef>
            </a:pPr>
            <a:r>
              <a:rPr lang="zh-CN" altLang="en-US" sz="4000" b="0" dirty="0">
                <a:latin typeface="黑体" panose="02010609060101010101" pitchFamily="49" charset="-122"/>
                <a:ea typeface="黑体" panose="02010609060101010101" pitchFamily="49" charset="-122"/>
              </a:rPr>
              <a:t>一维油水二相数值模拟</a:t>
            </a: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313091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21"/>
          <p:cNvSpPr>
            <a:spLocks noChangeArrowheads="1"/>
          </p:cNvSpPr>
          <p:nvPr/>
        </p:nvSpPr>
        <p:spPr bwMode="auto">
          <a:xfrm>
            <a:off x="960791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22"/>
          <p:cNvSpPr>
            <a:spLocks noChangeArrowheads="1"/>
          </p:cNvSpPr>
          <p:nvPr/>
        </p:nvSpPr>
        <p:spPr bwMode="auto">
          <a:xfrm>
            <a:off x="1608491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2257778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2905478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553178" y="3242028"/>
            <a:ext cx="863600" cy="8636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26"/>
          <p:cNvSpPr>
            <a:spLocks noChangeArrowheads="1"/>
          </p:cNvSpPr>
          <p:nvPr/>
        </p:nvSpPr>
        <p:spPr bwMode="auto">
          <a:xfrm>
            <a:off x="4200878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27"/>
          <p:cNvSpPr>
            <a:spLocks noChangeArrowheads="1"/>
          </p:cNvSpPr>
          <p:nvPr/>
        </p:nvSpPr>
        <p:spPr bwMode="auto">
          <a:xfrm>
            <a:off x="4850166" y="3242028"/>
            <a:ext cx="863600" cy="8636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5497866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AutoShape 29"/>
          <p:cNvSpPr>
            <a:spLocks noChangeArrowheads="1"/>
          </p:cNvSpPr>
          <p:nvPr/>
        </p:nvSpPr>
        <p:spPr bwMode="auto">
          <a:xfrm>
            <a:off x="6145566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30"/>
          <p:cNvSpPr>
            <a:spLocks noChangeArrowheads="1"/>
          </p:cNvSpPr>
          <p:nvPr/>
        </p:nvSpPr>
        <p:spPr bwMode="auto">
          <a:xfrm>
            <a:off x="6793266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31"/>
          <p:cNvSpPr>
            <a:spLocks noChangeArrowheads="1"/>
          </p:cNvSpPr>
          <p:nvPr/>
        </p:nvSpPr>
        <p:spPr bwMode="auto">
          <a:xfrm>
            <a:off x="7442553" y="3242028"/>
            <a:ext cx="863600" cy="863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Text Box 36"/>
          <p:cNvSpPr txBox="1">
            <a:spLocks noChangeArrowheads="1"/>
          </p:cNvSpPr>
          <p:nvPr/>
        </p:nvSpPr>
        <p:spPr bwMode="auto">
          <a:xfrm>
            <a:off x="386116" y="4177066"/>
            <a:ext cx="7920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/>
              <a:t>1         2        3        4         5      </a:t>
            </a:r>
            <a:r>
              <a:rPr lang="zh-CN" altLang="en-US" b="0"/>
              <a:t>。。。</a:t>
            </a:r>
            <a:r>
              <a:rPr lang="en-US" altLang="zh-CN" b="0"/>
              <a:t>13</a:t>
            </a:r>
            <a:r>
              <a:rPr lang="zh-CN" altLang="en-US" b="0"/>
              <a:t>。。。。              </a:t>
            </a:r>
            <a:r>
              <a:rPr lang="en-US" altLang="zh-CN" b="0"/>
              <a:t>23      24       25</a:t>
            </a:r>
          </a:p>
        </p:txBody>
      </p:sp>
      <p:sp>
        <p:nvSpPr>
          <p:cNvPr id="17" name="Line 37"/>
          <p:cNvSpPr>
            <a:spLocks noChangeShapeType="1"/>
          </p:cNvSpPr>
          <p:nvPr/>
        </p:nvSpPr>
        <p:spPr bwMode="auto">
          <a:xfrm>
            <a:off x="528991" y="2737203"/>
            <a:ext cx="7777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39"/>
          <p:cNvSpPr>
            <a:spLocks noChangeShapeType="1"/>
          </p:cNvSpPr>
          <p:nvPr/>
        </p:nvSpPr>
        <p:spPr bwMode="auto">
          <a:xfrm flipV="1">
            <a:off x="528991" y="2665766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40"/>
          <p:cNvSpPr>
            <a:spLocks noChangeShapeType="1"/>
          </p:cNvSpPr>
          <p:nvPr/>
        </p:nvSpPr>
        <p:spPr bwMode="auto">
          <a:xfrm flipV="1">
            <a:off x="8306153" y="2521303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41"/>
          <p:cNvSpPr txBox="1">
            <a:spLocks noChangeArrowheads="1"/>
          </p:cNvSpPr>
          <p:nvPr/>
        </p:nvSpPr>
        <p:spPr bwMode="auto">
          <a:xfrm>
            <a:off x="2905478" y="2305403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dirty="0" smtClean="0"/>
              <a:t>500m</a:t>
            </a:r>
            <a:endParaRPr lang="en-US" altLang="zh-CN" b="0" dirty="0"/>
          </a:p>
        </p:txBody>
      </p:sp>
      <p:sp>
        <p:nvSpPr>
          <p:cNvPr id="21" name="Line 42"/>
          <p:cNvSpPr>
            <a:spLocks noChangeShapeType="1"/>
          </p:cNvSpPr>
          <p:nvPr/>
        </p:nvSpPr>
        <p:spPr bwMode="auto">
          <a:xfrm flipV="1">
            <a:off x="1176691" y="3024541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43"/>
          <p:cNvSpPr>
            <a:spLocks noChangeShapeType="1"/>
          </p:cNvSpPr>
          <p:nvPr/>
        </p:nvSpPr>
        <p:spPr bwMode="auto">
          <a:xfrm>
            <a:off x="528991" y="3097566"/>
            <a:ext cx="64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600428" y="2737203"/>
            <a:ext cx="71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/>
              <a:t>20m</a:t>
            </a:r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 flipH="1">
            <a:off x="25753" y="3457928"/>
            <a:ext cx="287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46"/>
          <p:cNvSpPr>
            <a:spLocks noChangeShapeType="1"/>
          </p:cNvSpPr>
          <p:nvPr/>
        </p:nvSpPr>
        <p:spPr bwMode="auto">
          <a:xfrm flipH="1">
            <a:off x="-47272" y="410562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47"/>
          <p:cNvSpPr>
            <a:spLocks noChangeShapeType="1"/>
          </p:cNvSpPr>
          <p:nvPr/>
        </p:nvSpPr>
        <p:spPr bwMode="auto">
          <a:xfrm>
            <a:off x="168628" y="345792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49"/>
          <p:cNvSpPr>
            <a:spLocks noChangeShapeType="1"/>
          </p:cNvSpPr>
          <p:nvPr/>
        </p:nvSpPr>
        <p:spPr bwMode="auto">
          <a:xfrm flipH="1">
            <a:off x="240066" y="3242028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50"/>
          <p:cNvSpPr>
            <a:spLocks noChangeShapeType="1"/>
          </p:cNvSpPr>
          <p:nvPr/>
        </p:nvSpPr>
        <p:spPr bwMode="auto">
          <a:xfrm flipH="1">
            <a:off x="168628" y="3242028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52"/>
          <p:cNvSpPr txBox="1">
            <a:spLocks noChangeArrowheads="1"/>
          </p:cNvSpPr>
          <p:nvPr/>
        </p:nvSpPr>
        <p:spPr bwMode="auto">
          <a:xfrm>
            <a:off x="1211616" y="4896908"/>
            <a:ext cx="252095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顶面埋深：</a:t>
            </a:r>
            <a:r>
              <a:rPr lang="en-US" altLang="zh-CN" b="0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2100m</a:t>
            </a:r>
            <a:endParaRPr lang="en-US" altLang="zh-CN" b="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孔隙度：</a:t>
            </a:r>
            <a:r>
              <a:rPr lang="en-US" altLang="zh-CN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20%      </a:t>
            </a:r>
          </a:p>
          <a:p>
            <a:pPr>
              <a:spcBef>
                <a:spcPct val="50000"/>
              </a:spcBef>
            </a:pPr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渗透率：</a:t>
            </a:r>
            <a:r>
              <a:rPr lang="en-US" altLang="zh-CN" b="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100mD    </a:t>
            </a:r>
          </a:p>
        </p:txBody>
      </p:sp>
      <p:sp>
        <p:nvSpPr>
          <p:cNvPr id="30" name="AutoShape 53"/>
          <p:cNvSpPr>
            <a:spLocks noChangeArrowheads="1"/>
          </p:cNvSpPr>
          <p:nvPr/>
        </p:nvSpPr>
        <p:spPr bwMode="auto">
          <a:xfrm>
            <a:off x="4561241" y="2808641"/>
            <a:ext cx="144462" cy="576262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A16B55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54"/>
          <p:cNvSpPr>
            <a:spLocks noChangeShapeType="1"/>
          </p:cNvSpPr>
          <p:nvPr/>
        </p:nvSpPr>
        <p:spPr bwMode="auto">
          <a:xfrm>
            <a:off x="4561241" y="3024541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55"/>
          <p:cNvSpPr>
            <a:spLocks noChangeShapeType="1"/>
          </p:cNvSpPr>
          <p:nvPr/>
        </p:nvSpPr>
        <p:spPr bwMode="auto">
          <a:xfrm>
            <a:off x="4632678" y="2881666"/>
            <a:ext cx="0" cy="10795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56"/>
          <p:cNvSpPr txBox="1">
            <a:spLocks noChangeArrowheads="1"/>
          </p:cNvSpPr>
          <p:nvPr/>
        </p:nvSpPr>
        <p:spPr bwMode="auto">
          <a:xfrm>
            <a:off x="5066067" y="5264415"/>
            <a:ext cx="149277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概念模型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9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" y="327379"/>
            <a:ext cx="7882464" cy="60056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54515" y="4161436"/>
            <a:ext cx="2134834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06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9" y="285928"/>
            <a:ext cx="7484082" cy="5851525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92" y="2036056"/>
            <a:ext cx="3181350" cy="45243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33966" y="1492773"/>
            <a:ext cx="4550656" cy="324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258756" y="4730044"/>
            <a:ext cx="620888" cy="304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6759" y="2445525"/>
            <a:ext cx="171004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25244" y="5034221"/>
            <a:ext cx="1016000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7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8" y="430481"/>
            <a:ext cx="8229600" cy="5584992"/>
          </a:xfrm>
        </p:spPr>
      </p:pic>
      <p:sp>
        <p:nvSpPr>
          <p:cNvPr id="4" name="矩形 3"/>
          <p:cNvSpPr/>
          <p:nvPr/>
        </p:nvSpPr>
        <p:spPr>
          <a:xfrm>
            <a:off x="174978" y="631555"/>
            <a:ext cx="412044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222" y="1512088"/>
            <a:ext cx="891822" cy="519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8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" cy="4124325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93" y="1207911"/>
            <a:ext cx="7592307" cy="56500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9821" y="721866"/>
            <a:ext cx="186831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86087" y="3795822"/>
            <a:ext cx="2444045" cy="697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07026" y="2843288"/>
            <a:ext cx="2280886" cy="952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86087" y="2843287"/>
            <a:ext cx="2409651" cy="952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9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7" y="0"/>
            <a:ext cx="7862986" cy="5851525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4" y="2088445"/>
            <a:ext cx="7869149" cy="58561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8487" y="4220531"/>
            <a:ext cx="5096935" cy="1232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90977" y="2752977"/>
            <a:ext cx="1066802" cy="238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57779" y="659946"/>
            <a:ext cx="801511" cy="254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5232" y="914703"/>
            <a:ext cx="1864146" cy="1083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2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" cy="41243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9821" y="995717"/>
            <a:ext cx="186831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53" y="533496"/>
            <a:ext cx="8229600" cy="3941685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1" y="1657978"/>
            <a:ext cx="8829675" cy="4238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1420" y="2653695"/>
            <a:ext cx="1157113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" y="3639954"/>
            <a:ext cx="8829675" cy="4238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84" y="1657978"/>
            <a:ext cx="8829675" cy="42386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55761" y="2639338"/>
            <a:ext cx="1526823" cy="90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465634" y="2639338"/>
            <a:ext cx="1157113" cy="905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1420" y="2120199"/>
            <a:ext cx="999950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88533" y="1438254"/>
            <a:ext cx="1844851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添加关键字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删除选中关键字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定义关键字数值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检索关键字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97" y="3332441"/>
            <a:ext cx="2657475" cy="30384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55919" y="3318084"/>
            <a:ext cx="2681553" cy="3052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2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" cy="4124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8844" y="1232784"/>
            <a:ext cx="186831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752"/>
            <a:ext cx="6143687" cy="3605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74" y="41259"/>
            <a:ext cx="7167248" cy="42137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52" y="2644246"/>
            <a:ext cx="7167248" cy="421375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1867" y="1874124"/>
            <a:ext cx="372534" cy="248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52606" y="3010784"/>
            <a:ext cx="267927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66" y="3235573"/>
            <a:ext cx="2959578" cy="35397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35712" y="3554431"/>
            <a:ext cx="2119908" cy="159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53" y="5102352"/>
            <a:ext cx="3286125" cy="16097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616384" y="5327307"/>
            <a:ext cx="804149" cy="1175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4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" cy="4124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8533" y="1503717"/>
            <a:ext cx="186831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229"/>
            <a:ext cx="6858000" cy="32847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" y="2159598"/>
            <a:ext cx="8829675" cy="4238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46132" y="5742694"/>
            <a:ext cx="530579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240845" y="160338"/>
            <a:ext cx="344312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96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" cy="4124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8844" y="1756116"/>
            <a:ext cx="186831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3" y="2190044"/>
            <a:ext cx="8409974" cy="44816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07379" y="3981443"/>
            <a:ext cx="733778" cy="884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94844" y="678898"/>
            <a:ext cx="403013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、注意压力单位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bar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MPa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的关系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、每次设定完数据都要在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File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菜单下保存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、每次设定完 点击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17807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539750" y="292894"/>
            <a:ext cx="5545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为什么要做油藏数值模拟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300788" y="6188075"/>
            <a:ext cx="3024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求实    创新    超越</a:t>
            </a:r>
          </a:p>
        </p:txBody>
      </p:sp>
      <p:sp>
        <p:nvSpPr>
          <p:cNvPr id="38954" name="Rectangle 42"/>
          <p:cNvSpPr>
            <a:spLocks noChangeArrowheads="1"/>
          </p:cNvSpPr>
          <p:nvPr/>
        </p:nvSpPr>
        <p:spPr bwMode="auto">
          <a:xfrm>
            <a:off x="550863" y="2111375"/>
            <a:ext cx="3240087" cy="396081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38956" name="Text Box 44"/>
          <p:cNvSpPr txBox="1">
            <a:spLocks noChangeArrowheads="1"/>
          </p:cNvSpPr>
          <p:nvPr/>
        </p:nvSpPr>
        <p:spPr bwMode="auto">
          <a:xfrm>
            <a:off x="705009" y="1269858"/>
            <a:ext cx="61718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油藏数值模拟技术优势：可以实现预测风险最小化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38957" name="Rectangle 45"/>
          <p:cNvSpPr>
            <a:spLocks noChangeArrowheads="1"/>
          </p:cNvSpPr>
          <p:nvPr/>
        </p:nvSpPr>
        <p:spPr bwMode="auto">
          <a:xfrm>
            <a:off x="1055688" y="2327275"/>
            <a:ext cx="2232025" cy="7207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/>
              <a:t>油藏非均质</a:t>
            </a:r>
          </a:p>
          <a:p>
            <a:pPr algn="ctr"/>
            <a:r>
              <a:rPr lang="zh-CN" altLang="en-US" b="1"/>
              <a:t>与岩石各相异性</a:t>
            </a:r>
          </a:p>
        </p:txBody>
      </p:sp>
      <p:sp>
        <p:nvSpPr>
          <p:cNvPr id="38958" name="Rectangle 46"/>
          <p:cNvSpPr>
            <a:spLocks noChangeArrowheads="1"/>
          </p:cNvSpPr>
          <p:nvPr/>
        </p:nvSpPr>
        <p:spPr bwMode="auto">
          <a:xfrm>
            <a:off x="1055688" y="3262313"/>
            <a:ext cx="2232025" cy="7207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/>
              <a:t>流体性质及岩石流体</a:t>
            </a:r>
          </a:p>
          <a:p>
            <a:pPr algn="ctr"/>
            <a:r>
              <a:rPr lang="zh-CN" altLang="en-US" b="1"/>
              <a:t>渗流特征空间变化</a:t>
            </a:r>
          </a:p>
        </p:txBody>
      </p:sp>
      <p:sp>
        <p:nvSpPr>
          <p:cNvPr id="38959" name="Rectangle 47"/>
          <p:cNvSpPr>
            <a:spLocks noChangeArrowheads="1"/>
          </p:cNvSpPr>
          <p:nvPr/>
        </p:nvSpPr>
        <p:spPr bwMode="auto">
          <a:xfrm>
            <a:off x="1055688" y="4198938"/>
            <a:ext cx="2232025" cy="7207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/>
              <a:t>烃类油藏开采机理</a:t>
            </a:r>
          </a:p>
          <a:p>
            <a:pPr algn="ctr"/>
            <a:r>
              <a:rPr lang="zh-CN" altLang="en-US" b="1"/>
              <a:t>的复杂性</a:t>
            </a:r>
          </a:p>
        </p:txBody>
      </p:sp>
      <p:sp>
        <p:nvSpPr>
          <p:cNvPr id="38960" name="Rectangle 48"/>
          <p:cNvSpPr>
            <a:spLocks noChangeArrowheads="1"/>
          </p:cNvSpPr>
          <p:nvPr/>
        </p:nvSpPr>
        <p:spPr bwMode="auto">
          <a:xfrm>
            <a:off x="1055688" y="5135563"/>
            <a:ext cx="2232025" cy="7207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/>
              <a:t>各种油藏工程</a:t>
            </a:r>
          </a:p>
          <a:p>
            <a:pPr algn="ctr"/>
            <a:r>
              <a:rPr lang="zh-CN" altLang="en-US" b="1"/>
              <a:t>方法的适应性</a:t>
            </a:r>
          </a:p>
        </p:txBody>
      </p:sp>
      <p:sp>
        <p:nvSpPr>
          <p:cNvPr id="38961" name="Text Box 49"/>
          <p:cNvSpPr txBox="1">
            <a:spLocks noChangeArrowheads="1"/>
          </p:cNvSpPr>
          <p:nvPr/>
        </p:nvSpPr>
        <p:spPr bwMode="auto">
          <a:xfrm>
            <a:off x="311150" y="2770188"/>
            <a:ext cx="528638" cy="2359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>
                <a:ea typeface="黑体" panose="02010609060101010101" pitchFamily="49" charset="-122"/>
              </a:rPr>
              <a:t>影响预测风险的因素</a:t>
            </a:r>
          </a:p>
        </p:txBody>
      </p:sp>
      <p:sp>
        <p:nvSpPr>
          <p:cNvPr id="38962" name="Rectangle 50"/>
          <p:cNvSpPr>
            <a:spLocks noChangeArrowheads="1"/>
          </p:cNvSpPr>
          <p:nvPr/>
        </p:nvSpPr>
        <p:spPr bwMode="auto">
          <a:xfrm>
            <a:off x="5280025" y="2832100"/>
            <a:ext cx="2232025" cy="7207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/>
              <a:t>输入油藏地质</a:t>
            </a:r>
          </a:p>
          <a:p>
            <a:pPr algn="ctr"/>
            <a:r>
              <a:rPr lang="zh-CN" altLang="en-US" b="1"/>
              <a:t>模型数据</a:t>
            </a:r>
          </a:p>
        </p:txBody>
      </p:sp>
      <p:sp>
        <p:nvSpPr>
          <p:cNvPr id="38963" name="Rectangle 51"/>
          <p:cNvSpPr>
            <a:spLocks noChangeArrowheads="1"/>
          </p:cNvSpPr>
          <p:nvPr/>
        </p:nvSpPr>
        <p:spPr bwMode="auto">
          <a:xfrm>
            <a:off x="5280025" y="4200525"/>
            <a:ext cx="2232025" cy="720725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/>
              <a:t>选择合适的模拟器</a:t>
            </a:r>
          </a:p>
        </p:txBody>
      </p:sp>
      <p:sp>
        <p:nvSpPr>
          <p:cNvPr id="38964" name="Rectangle 52"/>
          <p:cNvSpPr>
            <a:spLocks noChangeArrowheads="1"/>
          </p:cNvSpPr>
          <p:nvPr/>
        </p:nvSpPr>
        <p:spPr bwMode="auto">
          <a:xfrm>
            <a:off x="5280025" y="5135563"/>
            <a:ext cx="2232025" cy="72072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b="1"/>
              <a:t>可靠的工程实践</a:t>
            </a:r>
          </a:p>
          <a:p>
            <a:pPr algn="ctr"/>
            <a:r>
              <a:rPr lang="zh-CN" altLang="en-US" b="1"/>
              <a:t>正确的模拟应用</a:t>
            </a:r>
          </a:p>
        </p:txBody>
      </p:sp>
      <p:cxnSp>
        <p:nvCxnSpPr>
          <p:cNvPr id="38965" name="AutoShape 53"/>
          <p:cNvCxnSpPr>
            <a:cxnSpLocks noChangeShapeType="1"/>
            <a:stCxn id="38957" idx="3"/>
            <a:endCxn id="38962" idx="1"/>
          </p:cNvCxnSpPr>
          <p:nvPr/>
        </p:nvCxnSpPr>
        <p:spPr bwMode="auto">
          <a:xfrm>
            <a:off x="3287713" y="2687638"/>
            <a:ext cx="1992312" cy="504825"/>
          </a:xfrm>
          <a:prstGeom prst="bentConnector3">
            <a:avLst>
              <a:gd name="adj1" fmla="val 49958"/>
            </a:avLst>
          </a:prstGeom>
          <a:noFill/>
          <a:ln w="28575">
            <a:solidFill>
              <a:srgbClr val="0000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66" name="AutoShape 54"/>
          <p:cNvCxnSpPr>
            <a:cxnSpLocks noChangeShapeType="1"/>
            <a:stCxn id="38958" idx="3"/>
            <a:endCxn id="38962" idx="1"/>
          </p:cNvCxnSpPr>
          <p:nvPr/>
        </p:nvCxnSpPr>
        <p:spPr bwMode="auto">
          <a:xfrm flipV="1">
            <a:off x="3287713" y="3192463"/>
            <a:ext cx="1992312" cy="430212"/>
          </a:xfrm>
          <a:prstGeom prst="bentConnector3">
            <a:avLst>
              <a:gd name="adj1" fmla="val 49958"/>
            </a:avLst>
          </a:prstGeom>
          <a:noFill/>
          <a:ln w="28575">
            <a:solidFill>
              <a:srgbClr val="000066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67" name="Text Box 55"/>
          <p:cNvSpPr txBox="1">
            <a:spLocks noChangeArrowheads="1"/>
          </p:cNvSpPr>
          <p:nvPr/>
        </p:nvSpPr>
        <p:spPr bwMode="auto">
          <a:xfrm>
            <a:off x="3911600" y="2779713"/>
            <a:ext cx="1104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地质建模</a:t>
            </a:r>
          </a:p>
        </p:txBody>
      </p:sp>
      <p:cxnSp>
        <p:nvCxnSpPr>
          <p:cNvPr id="38968" name="AutoShape 56"/>
          <p:cNvCxnSpPr>
            <a:cxnSpLocks noChangeShapeType="1"/>
            <a:stCxn id="38959" idx="3"/>
            <a:endCxn id="38963" idx="1"/>
          </p:cNvCxnSpPr>
          <p:nvPr/>
        </p:nvCxnSpPr>
        <p:spPr bwMode="auto">
          <a:xfrm>
            <a:off x="3287713" y="4559300"/>
            <a:ext cx="1992312" cy="1588"/>
          </a:xfrm>
          <a:prstGeom prst="straightConnector1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69" name="Text Box 57"/>
          <p:cNvSpPr txBox="1">
            <a:spLocks noChangeArrowheads="1"/>
          </p:cNvSpPr>
          <p:nvPr/>
        </p:nvSpPr>
        <p:spPr bwMode="auto">
          <a:xfrm>
            <a:off x="3921125" y="4127500"/>
            <a:ext cx="1104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软件功能</a:t>
            </a:r>
          </a:p>
        </p:txBody>
      </p:sp>
      <p:sp>
        <p:nvSpPr>
          <p:cNvPr id="38970" name="Text Box 58"/>
          <p:cNvSpPr txBox="1">
            <a:spLocks noChangeArrowheads="1"/>
          </p:cNvSpPr>
          <p:nvPr/>
        </p:nvSpPr>
        <p:spPr bwMode="auto">
          <a:xfrm>
            <a:off x="3949700" y="5038725"/>
            <a:ext cx="1104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应用技能</a:t>
            </a:r>
          </a:p>
        </p:txBody>
      </p:sp>
      <p:cxnSp>
        <p:nvCxnSpPr>
          <p:cNvPr id="38971" name="AutoShape 59"/>
          <p:cNvCxnSpPr>
            <a:cxnSpLocks noChangeShapeType="1"/>
            <a:stCxn id="38960" idx="3"/>
            <a:endCxn id="38964" idx="1"/>
          </p:cNvCxnSpPr>
          <p:nvPr/>
        </p:nvCxnSpPr>
        <p:spPr bwMode="auto">
          <a:xfrm>
            <a:off x="3287713" y="5495925"/>
            <a:ext cx="1992312" cy="0"/>
          </a:xfrm>
          <a:prstGeom prst="straightConnector1">
            <a:avLst/>
          </a:prstGeom>
          <a:noFill/>
          <a:ln w="2857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72" name="Rectangle 60"/>
          <p:cNvSpPr>
            <a:spLocks noChangeArrowheads="1"/>
          </p:cNvSpPr>
          <p:nvPr/>
        </p:nvSpPr>
        <p:spPr bwMode="auto">
          <a:xfrm>
            <a:off x="5064125" y="2111375"/>
            <a:ext cx="2951163" cy="396081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38973" name="Text Box 61"/>
          <p:cNvSpPr txBox="1">
            <a:spLocks noChangeArrowheads="1"/>
          </p:cNvSpPr>
          <p:nvPr/>
        </p:nvSpPr>
        <p:spPr bwMode="auto">
          <a:xfrm>
            <a:off x="7702550" y="2955925"/>
            <a:ext cx="528638" cy="210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>
                <a:ea typeface="黑体" panose="02010609060101010101" pitchFamily="49" charset="-122"/>
              </a:rPr>
              <a:t>数值模拟技术实现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81405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" cy="4124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8844" y="2297983"/>
            <a:ext cx="186831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0"/>
            <a:ext cx="7101865" cy="45277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1140"/>
            <a:ext cx="5475994" cy="34911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12685" y="4040262"/>
            <a:ext cx="3463309" cy="2112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193" y="3545654"/>
            <a:ext cx="4204807" cy="33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7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71956" cy="44346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65" y="0"/>
            <a:ext cx="7610475" cy="4371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72845" y="1500528"/>
            <a:ext cx="186831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951958" cy="3396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749" y="2111022"/>
            <a:ext cx="3827251" cy="47469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40513" y="3429000"/>
            <a:ext cx="793131" cy="142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482240" y="3759919"/>
            <a:ext cx="786827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255" y="2627130"/>
            <a:ext cx="1328908" cy="398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05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03" y="0"/>
            <a:ext cx="5238750" cy="6296025"/>
          </a:xfrm>
          <a:prstGeom prst="rect">
            <a:avLst/>
          </a:prstGeom>
        </p:spPr>
      </p:pic>
      <p:pic>
        <p:nvPicPr>
          <p:cNvPr id="4" name="内容占位符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66"/>
            <a:ext cx="2286000" cy="41243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8844" y="1756116"/>
            <a:ext cx="186831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6440"/>
            <a:ext cx="7673509" cy="37415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77288" y="3827796"/>
            <a:ext cx="186831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819" y="3542033"/>
            <a:ext cx="1244981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371475"/>
            <a:ext cx="9010650" cy="61150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56" y="260084"/>
            <a:ext cx="3989081" cy="46351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69" y="0"/>
            <a:ext cx="6017231" cy="3928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86" y="3113435"/>
            <a:ext cx="6836976" cy="30427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0133" y="2106072"/>
            <a:ext cx="942623" cy="490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33488" y="2120696"/>
            <a:ext cx="1972556" cy="285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85610" y="609600"/>
            <a:ext cx="2101057" cy="250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902177" y="4549422"/>
            <a:ext cx="6327423" cy="345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23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54355" cy="48552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1" y="0"/>
            <a:ext cx="7864897" cy="4645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19" y="1906709"/>
            <a:ext cx="5867400" cy="45624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696042"/>
            <a:ext cx="942623" cy="490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2623" y="209538"/>
            <a:ext cx="3629377" cy="490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015544" y="2641138"/>
            <a:ext cx="472724" cy="3093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05865" y="2370666"/>
            <a:ext cx="2877246" cy="358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13409" y="2370665"/>
            <a:ext cx="1387124" cy="370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401754" y="2415193"/>
            <a:ext cx="347134" cy="1660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1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57200"/>
            <a:ext cx="7416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65300" y="3162300"/>
            <a:ext cx="2806700" cy="161582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要点：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查看错误信息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查看计算结果的文本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导出计算数据及图形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9900" y="2895600"/>
            <a:ext cx="1066800" cy="533400"/>
          </a:xfrm>
          <a:prstGeom prst="rect">
            <a:avLst/>
          </a:prstGeom>
          <a:noFill/>
          <a:ln w="762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863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5740400" cy="513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334070"/>
            <a:ext cx="5435600" cy="5130229"/>
          </a:xfrm>
          <a:prstGeom prst="rect">
            <a:avLst/>
          </a:prstGeom>
          <a:noFill/>
          <a:ln w="38100">
            <a:solidFill>
              <a:srgbClr val="FF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2822151"/>
            <a:ext cx="4218970" cy="40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6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43983" cy="41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6" y="274638"/>
            <a:ext cx="5550224" cy="49295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4" y="2250722"/>
            <a:ext cx="5574116" cy="47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3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其他认识及技巧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水平井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&amp;LGR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局部网格加密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8" b="26348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0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建立数值模拟网格注意的问题：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、尽量保持网格的正交性；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、尽量使网格尺寸保持均匀；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、网格尺寸会影响计算结果（网格弥散）；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、网格的走向会影响计算结果。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内容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09680"/>
            <a:ext cx="3129795" cy="32555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12" y="3162225"/>
            <a:ext cx="3296823" cy="3550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6995" y="2822334"/>
            <a:ext cx="122484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网格弥散化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611188" y="524203"/>
            <a:ext cx="38924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ea typeface="黑体" panose="02010609060101010101" pitchFamily="49" charset="-122"/>
              </a:rPr>
              <a:t>油藏工程</a:t>
            </a:r>
            <a:r>
              <a:rPr lang="zh-CN" altLang="en-US" sz="2800" dirty="0">
                <a:ea typeface="黑体" panose="02010609060101010101" pitchFamily="49" charset="-122"/>
              </a:rPr>
              <a:t>与数值模拟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01638" y="1419061"/>
            <a:ext cx="661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传统油藏工程方法对油藏数值模拟的作用在于：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633539" y="2191543"/>
            <a:ext cx="4475162" cy="2474913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sz="2400" dirty="0">
                <a:solidFill>
                  <a:srgbClr val="0070C0"/>
                </a:solidFill>
                <a:ea typeface="黑体" panose="02010609060101010101" pitchFamily="49" charset="-122"/>
              </a:rPr>
              <a:t>弥补收集资料数据的不充足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sz="2400" dirty="0">
                <a:solidFill>
                  <a:srgbClr val="0070C0"/>
                </a:solidFill>
                <a:ea typeface="黑体" panose="02010609060101010101" pitchFamily="49" charset="-122"/>
              </a:rPr>
              <a:t>减小输入数据的误差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sz="2400" dirty="0">
                <a:solidFill>
                  <a:srgbClr val="0070C0"/>
                </a:solidFill>
                <a:ea typeface="黑体" panose="02010609060101010101" pitchFamily="49" charset="-122"/>
              </a:rPr>
              <a:t>深化对模型合理性的认识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sz="2400" dirty="0">
                <a:solidFill>
                  <a:srgbClr val="0070C0"/>
                </a:solidFill>
                <a:ea typeface="黑体" panose="02010609060101010101" pitchFamily="49" charset="-122"/>
              </a:rPr>
              <a:t>辅助动态历史拟合分析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zh-CN" altLang="en-US" sz="2400" dirty="0">
                <a:solidFill>
                  <a:srgbClr val="0070C0"/>
                </a:solidFill>
                <a:ea typeface="黑体" panose="02010609060101010101" pitchFamily="49" charset="-122"/>
              </a:rPr>
              <a:t>利于模拟结果的评价与解释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01638" y="4981738"/>
            <a:ext cx="7651750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3300"/>
                </a:solidFill>
                <a:ea typeface="黑体" panose="02010609060101010101" pitchFamily="49" charset="-122"/>
              </a:rPr>
              <a:t>    </a:t>
            </a:r>
            <a:r>
              <a:rPr lang="en-US" altLang="zh-CN" sz="2400" b="1" dirty="0" smtClean="0">
                <a:solidFill>
                  <a:srgbClr val="FF3300"/>
                </a:solidFill>
                <a:ea typeface="黑体" panose="02010609060101010101" pitchFamily="49" charset="-122"/>
              </a:rPr>
              <a:t>   </a:t>
            </a:r>
            <a:r>
              <a:rPr lang="zh-CN" altLang="en-US" sz="2400" b="1" dirty="0" smtClean="0">
                <a:solidFill>
                  <a:srgbClr val="FF3300"/>
                </a:solidFill>
                <a:ea typeface="黑体" panose="02010609060101010101" pitchFamily="49" charset="-122"/>
              </a:rPr>
              <a:t>以上</a:t>
            </a:r>
            <a:r>
              <a:rPr lang="zh-CN" altLang="en-US" sz="2400" b="1" dirty="0">
                <a:solidFill>
                  <a:srgbClr val="FF3300"/>
                </a:solidFill>
                <a:ea typeface="黑体" panose="02010609060101010101" pitchFamily="49" charset="-122"/>
              </a:rPr>
              <a:t>这些都是影响数值模拟应用研究质量的关键，也是体现从业者能力大小的重要方面。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1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811"/>
            <a:ext cx="6667500" cy="33476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71200" y="657226"/>
            <a:ext cx="183324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关于输入文件格式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732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01770" cy="4357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45" y="2328533"/>
            <a:ext cx="6001770" cy="4357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0533" y="725198"/>
            <a:ext cx="1309511" cy="1693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96356" y="1426520"/>
            <a:ext cx="711200" cy="291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51690" y="3757676"/>
            <a:ext cx="711200" cy="291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36130" y="5477821"/>
            <a:ext cx="1867870" cy="203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0977" y="5082470"/>
            <a:ext cx="1224845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水平井设定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48756" y="1578920"/>
            <a:ext cx="711200" cy="291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" y="512361"/>
            <a:ext cx="2527621" cy="25483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" y="3749620"/>
            <a:ext cx="2527621" cy="26276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675" y="457200"/>
            <a:ext cx="2535945" cy="260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675" y="3749620"/>
            <a:ext cx="2569748" cy="26276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86" y="3657600"/>
            <a:ext cx="2626090" cy="27196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83" y="304586"/>
            <a:ext cx="2511704" cy="27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1644" y="81492"/>
            <a:ext cx="2115467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局部网格加密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LGR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设定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6" y="670181"/>
            <a:ext cx="6971585" cy="39275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9" y="4847872"/>
            <a:ext cx="6267450" cy="19621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30133" y="1945809"/>
            <a:ext cx="1185333" cy="2185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6044" y="846667"/>
            <a:ext cx="230365" cy="191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95655" cy="4617156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900"/>
            <a:ext cx="8350950" cy="4704644"/>
          </a:xfrm>
          <a:prstGeom prst="rect">
            <a:avLst/>
          </a:prstGeom>
        </p:spPr>
      </p:pic>
      <p:pic>
        <p:nvPicPr>
          <p:cNvPr id="5" name="内容占位符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0" y="4380404"/>
            <a:ext cx="8229600" cy="46362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50" y="4590169"/>
            <a:ext cx="2657475" cy="3038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79554" y="5016444"/>
            <a:ext cx="2348624" cy="921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80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7" y="105305"/>
            <a:ext cx="7760176" cy="5851525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07" y="3160958"/>
            <a:ext cx="5419725" cy="34099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22398" y="1452509"/>
            <a:ext cx="1625601" cy="496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67953" y="2139243"/>
            <a:ext cx="841025" cy="694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50931" y="4867449"/>
            <a:ext cx="2638312" cy="257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0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" y="3687597"/>
            <a:ext cx="4686300" cy="23957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91" y="165099"/>
            <a:ext cx="5026843" cy="26162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" y="49213"/>
            <a:ext cx="3670189" cy="33797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44044" y="4346839"/>
            <a:ext cx="2115467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局部网格加密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径向网格加密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网格抽稀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局部网格加密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3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8067" y="5257800"/>
            <a:ext cx="7486650" cy="914400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讲解结束 谢谢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8" b="263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34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82612" y="276225"/>
            <a:ext cx="5545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油藏数值模拟的方法原理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1600" y="2436813"/>
            <a:ext cx="1600200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prstShdw prst="shdw17" dist="85194" dir="1593903">
              <a:srgbClr val="FF66CC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开采</a:t>
            </a:r>
          </a:p>
          <a:p>
            <a:pPr algn="ctr"/>
            <a:r>
              <a:rPr lang="zh-CN" altLang="en-US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过程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1735138" y="3275013"/>
            <a:ext cx="7620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616200" y="2436813"/>
            <a:ext cx="1600200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prstShdw prst="shdw17" dist="85194" dir="1593903">
              <a:srgbClr val="FF66CC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非线性偏</a:t>
            </a: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微分方程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092200" y="1370013"/>
            <a:ext cx="2057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</a:t>
            </a:r>
            <a:r>
              <a:rPr lang="en-US" altLang="zh-CN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多相流公式</a:t>
            </a: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062163" y="2000250"/>
            <a:ext cx="0" cy="1219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4259263" y="3275013"/>
            <a:ext cx="7620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5130800" y="2436813"/>
            <a:ext cx="1524000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prstShdw prst="shdw17" dist="85194" dir="1593903">
              <a:srgbClr val="FF66CC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非线性</a:t>
            </a: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代数方程</a:t>
            </a: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3606800" y="1370013"/>
            <a:ext cx="2057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离散化</a:t>
            </a: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4576763" y="2000250"/>
            <a:ext cx="0" cy="1219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6742113" y="3275013"/>
            <a:ext cx="7620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7591425" y="2436813"/>
            <a:ext cx="1577975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prstShdw prst="shdw17" dist="85194" dir="1593903">
              <a:srgbClr val="FF66CC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</a:t>
            </a: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代数方程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5986463" y="1370013"/>
            <a:ext cx="2057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线性化</a:t>
            </a: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7015163" y="2000250"/>
            <a:ext cx="0" cy="1219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AutoShape 19"/>
          <p:cNvSpPr>
            <a:spLocks/>
          </p:cNvSpPr>
          <p:nvPr/>
        </p:nvSpPr>
        <p:spPr bwMode="auto">
          <a:xfrm rot="16200000">
            <a:off x="1739900" y="3389313"/>
            <a:ext cx="304800" cy="2514600"/>
          </a:xfrm>
          <a:prstGeom prst="leftBracket">
            <a:avLst>
              <a:gd name="adj" fmla="val 86434"/>
            </a:avLst>
          </a:prstGeom>
          <a:noFill/>
          <a:ln w="5715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863600" y="4325938"/>
            <a:ext cx="196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①</a:t>
            </a:r>
            <a:r>
              <a:rPr lang="zh-CN" altLang="en-US" sz="2000">
                <a:ea typeface="黑体" panose="02010609060101010101" pitchFamily="49" charset="-122"/>
              </a:rPr>
              <a:t>建立数学模型</a:t>
            </a:r>
          </a:p>
        </p:txBody>
      </p:sp>
      <p:sp>
        <p:nvSpPr>
          <p:cNvPr id="20" name="AutoShape 21"/>
          <p:cNvSpPr>
            <a:spLocks/>
          </p:cNvSpPr>
          <p:nvPr/>
        </p:nvSpPr>
        <p:spPr bwMode="auto">
          <a:xfrm rot="16200000">
            <a:off x="6007100" y="2170113"/>
            <a:ext cx="304800" cy="4953000"/>
          </a:xfrm>
          <a:prstGeom prst="leftBracket">
            <a:avLst>
              <a:gd name="adj" fmla="val 170249"/>
            </a:avLst>
          </a:prstGeom>
          <a:noFill/>
          <a:ln w="5715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5226050" y="4341813"/>
            <a:ext cx="196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②</a:t>
            </a:r>
            <a:r>
              <a:rPr lang="zh-CN" altLang="en-US" sz="2000">
                <a:ea typeface="黑体" panose="02010609060101010101" pitchFamily="49" charset="-122"/>
              </a:rPr>
              <a:t>建立数值模型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4133850" y="5146496"/>
            <a:ext cx="3987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通过离散化将偏微分方程组转换为有限差分方程组。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、将非线性系数线形化，得到线形代数方程组。</a:t>
            </a: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253998" y="5153026"/>
            <a:ext cx="353060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通过质量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能量守恒方程、状态方程、运动方程、辅助方程建立基本方程组。</a:t>
            </a:r>
          </a:p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、根据所研究的具体问题建立相应的初始和边界条件。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5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78013" y="2674938"/>
            <a:ext cx="1524000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prstShdw prst="shdw17" dist="85194" dir="1593903">
              <a:srgbClr val="FF66CC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压力、饱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和度分布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及井流量</a:t>
            </a:r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963613" y="3513138"/>
            <a:ext cx="7620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354013" y="1608138"/>
            <a:ext cx="17526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求解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1268413" y="2238375"/>
            <a:ext cx="0" cy="1219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4446588" y="2674938"/>
            <a:ext cx="1546225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prstShdw prst="shdw17" dist="85194" dir="1593903">
              <a:srgbClr val="FF66CC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油藏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模拟器</a:t>
            </a:r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>
            <a:off x="3532188" y="3513138"/>
            <a:ext cx="7620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13"/>
          <p:cNvSpPr>
            <a:spLocks noChangeArrowheads="1"/>
          </p:cNvSpPr>
          <p:nvPr/>
        </p:nvSpPr>
        <p:spPr bwMode="auto">
          <a:xfrm>
            <a:off x="2868613" y="1608138"/>
            <a:ext cx="2057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程序化</a:t>
            </a:r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3838575" y="2238375"/>
            <a:ext cx="0" cy="1219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6983413" y="2674938"/>
            <a:ext cx="1600200" cy="167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prstShdw prst="shdw17" dist="85194" dir="1593903">
              <a:srgbClr val="FF66CC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</a:t>
            </a: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6069013" y="3513138"/>
            <a:ext cx="7620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AutoShape 17"/>
          <p:cNvSpPr>
            <a:spLocks noChangeArrowheads="1"/>
          </p:cNvSpPr>
          <p:nvPr/>
        </p:nvSpPr>
        <p:spPr bwMode="auto">
          <a:xfrm>
            <a:off x="5383213" y="1608138"/>
            <a:ext cx="20574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商业化</a:t>
            </a:r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>
            <a:off x="6353175" y="2238375"/>
            <a:ext cx="0" cy="1219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658813" y="3513138"/>
            <a:ext cx="1524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430213" y="3513138"/>
            <a:ext cx="1524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01613" y="3513138"/>
            <a:ext cx="152400" cy="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AutoShape 22"/>
          <p:cNvSpPr>
            <a:spLocks/>
          </p:cNvSpPr>
          <p:nvPr/>
        </p:nvSpPr>
        <p:spPr bwMode="auto">
          <a:xfrm rot="16200000">
            <a:off x="1192213" y="3436938"/>
            <a:ext cx="304800" cy="2438400"/>
          </a:xfrm>
          <a:prstGeom prst="leftBracket">
            <a:avLst>
              <a:gd name="adj" fmla="val 83815"/>
            </a:avLst>
          </a:prstGeom>
          <a:noFill/>
          <a:ln w="5715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354013" y="4351338"/>
            <a:ext cx="196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②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建立数值模型</a:t>
            </a:r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185738" y="4921250"/>
            <a:ext cx="237807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、应用线性代数方程组的解法求得未知量（压力、饱和度等）的数值分布。</a:t>
            </a:r>
          </a:p>
        </p:txBody>
      </p:sp>
      <p:sp>
        <p:nvSpPr>
          <p:cNvPr id="21" name="AutoShape 25"/>
          <p:cNvSpPr>
            <a:spLocks/>
          </p:cNvSpPr>
          <p:nvPr/>
        </p:nvSpPr>
        <p:spPr bwMode="auto">
          <a:xfrm rot="16200000">
            <a:off x="3935413" y="3436938"/>
            <a:ext cx="304800" cy="2438400"/>
          </a:xfrm>
          <a:prstGeom prst="leftBracket">
            <a:avLst>
              <a:gd name="adj" fmla="val 83815"/>
            </a:avLst>
          </a:prstGeom>
          <a:noFill/>
          <a:ln w="5715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3097213" y="4351338"/>
            <a:ext cx="196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③</a:t>
            </a:r>
            <a:r>
              <a:rPr lang="zh-CN" altLang="en-US" sz="2000">
                <a:ea typeface="黑体" panose="02010609060101010101" pitchFamily="49" charset="-122"/>
              </a:rPr>
              <a:t>建立计算模型</a:t>
            </a: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2868613" y="4906963"/>
            <a:ext cx="253047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、将求解数值模型进行程序化。</a:t>
            </a:r>
          </a:p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、连同前后处理软件，形成油藏模拟器。</a:t>
            </a:r>
          </a:p>
        </p:txBody>
      </p:sp>
      <p:sp>
        <p:nvSpPr>
          <p:cNvPr id="24" name="AutoShape 28"/>
          <p:cNvSpPr>
            <a:spLocks/>
          </p:cNvSpPr>
          <p:nvPr/>
        </p:nvSpPr>
        <p:spPr bwMode="auto">
          <a:xfrm rot="16200000">
            <a:off x="6678613" y="3436938"/>
            <a:ext cx="304800" cy="2438400"/>
          </a:xfrm>
          <a:prstGeom prst="leftBracket">
            <a:avLst>
              <a:gd name="adj" fmla="val 83815"/>
            </a:avLst>
          </a:prstGeom>
          <a:noFill/>
          <a:ln w="57150">
            <a:solidFill>
              <a:srgbClr val="66FFCC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5840413" y="4351338"/>
            <a:ext cx="196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④</a:t>
            </a:r>
            <a:r>
              <a:rPr lang="zh-CN" altLang="en-US" sz="2000">
                <a:ea typeface="黑体" panose="02010609060101010101" pitchFamily="49" charset="-122"/>
              </a:rPr>
              <a:t>油藏模拟应用</a:t>
            </a:r>
          </a:p>
        </p:txBody>
      </p: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5748338" y="4973638"/>
            <a:ext cx="237807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利用油藏模拟器研究和解决具体的油气田开发问题。 </a:t>
            </a:r>
          </a:p>
        </p:txBody>
      </p: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82612" y="276225"/>
            <a:ext cx="5545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油藏数值模拟的方法原理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7" name="Oval 23"/>
          <p:cNvSpPr>
            <a:spLocks noChangeArrowheads="1"/>
          </p:cNvSpPr>
          <p:nvPr/>
        </p:nvSpPr>
        <p:spPr bwMode="auto">
          <a:xfrm>
            <a:off x="1847850" y="1584325"/>
            <a:ext cx="5829300" cy="4724400"/>
          </a:xfrm>
          <a:prstGeom prst="ellipse">
            <a:avLst/>
          </a:prstGeom>
          <a:solidFill>
            <a:srgbClr val="C0C0C0"/>
          </a:solidFill>
          <a:ln w="25400">
            <a:solidFill>
              <a:srgbClr val="FFFF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kumimoji="1" lang="en-GB" altLang="zh-CN" sz="1400">
              <a:solidFill>
                <a:srgbClr val="0C1C6B"/>
              </a:solidFill>
            </a:endParaRPr>
          </a:p>
        </p:txBody>
      </p:sp>
      <p:sp>
        <p:nvSpPr>
          <p:cNvPr id="62488" name="WordArt 24"/>
          <p:cNvSpPr>
            <a:spLocks noChangeArrowheads="1" noChangeShapeType="1" noTextEdit="1"/>
          </p:cNvSpPr>
          <p:nvPr/>
        </p:nvSpPr>
        <p:spPr bwMode="auto">
          <a:xfrm rot="2558858">
            <a:off x="6284913" y="2163763"/>
            <a:ext cx="1301750" cy="2889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altLang="zh-CN" sz="2000" b="1" kern="10" spc="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Eclipse</a:t>
            </a:r>
            <a:endParaRPr lang="zh-CN" altLang="en-US" sz="2000" b="1" kern="10" spc="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2489" name="WordArt 25"/>
          <p:cNvSpPr>
            <a:spLocks noChangeArrowheads="1" noChangeShapeType="1" noTextEdit="1"/>
          </p:cNvSpPr>
          <p:nvPr/>
        </p:nvSpPr>
        <p:spPr bwMode="auto">
          <a:xfrm rot="7635987">
            <a:off x="6830219" y="4850606"/>
            <a:ext cx="1301750" cy="287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/>
            <a:r>
              <a:rPr lang="en-US" altLang="zh-CN" sz="2000" b="1" kern="10" spc="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Office</a:t>
            </a:r>
            <a:endParaRPr lang="zh-CN" altLang="en-US" sz="2000" b="1" kern="10" spc="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2490" name="Rectangle 26"/>
          <p:cNvSpPr>
            <a:spLocks noChangeArrowheads="1"/>
          </p:cNvSpPr>
          <p:nvPr/>
        </p:nvSpPr>
        <p:spPr bwMode="auto">
          <a:xfrm>
            <a:off x="3014663" y="2384425"/>
            <a:ext cx="1347787" cy="2705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808080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1" name="Rectangle 27"/>
          <p:cNvSpPr>
            <a:spLocks noChangeArrowheads="1"/>
          </p:cNvSpPr>
          <p:nvPr/>
        </p:nvSpPr>
        <p:spPr bwMode="auto">
          <a:xfrm>
            <a:off x="2914650" y="2474913"/>
            <a:ext cx="1600200" cy="27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kumimoji="1" lang="zh-CN" altLang="en-GB" sz="1600" dirty="0">
                <a:solidFill>
                  <a:srgbClr val="0C1C6B"/>
                </a:solidFill>
              </a:rPr>
              <a:t>网格建立</a:t>
            </a:r>
          </a:p>
          <a:p>
            <a:pPr algn="ctr" eaLnBrk="0" hangingPunct="0">
              <a:lnSpc>
                <a:spcPct val="80000"/>
              </a:lnSpc>
            </a:pPr>
            <a:r>
              <a:rPr kumimoji="1" lang="en-GB" altLang="zh-CN" sz="1400" b="1" i="1" dirty="0" err="1">
                <a:solidFill>
                  <a:srgbClr val="FA340C"/>
                </a:solidFill>
              </a:rPr>
              <a:t>FloGrid</a:t>
            </a:r>
            <a:r>
              <a:rPr kumimoji="1" lang="en-GB" altLang="zh-CN" sz="1400" b="1" i="1" dirty="0">
                <a:solidFill>
                  <a:srgbClr val="0C1C6B"/>
                </a:solidFill>
              </a:rPr>
              <a:t> (GRID)</a:t>
            </a:r>
            <a:endParaRPr kumimoji="1" lang="en-GB" altLang="zh-CN" sz="1400" dirty="0">
              <a:solidFill>
                <a:srgbClr val="0C1C6B"/>
              </a:solidFill>
            </a:endParaRPr>
          </a:p>
          <a:p>
            <a:pPr algn="ctr" eaLnBrk="0" hangingPunct="0">
              <a:lnSpc>
                <a:spcPct val="80000"/>
              </a:lnSpc>
            </a:pPr>
            <a:endParaRPr kumimoji="1" lang="en-GB" altLang="zh-CN" sz="1400" dirty="0">
              <a:solidFill>
                <a:srgbClr val="0C1C6B"/>
              </a:solidFill>
            </a:endParaRPr>
          </a:p>
          <a:p>
            <a:pPr algn="ctr" eaLnBrk="0" hangingPunct="0">
              <a:lnSpc>
                <a:spcPct val="80000"/>
              </a:lnSpc>
            </a:pPr>
            <a:r>
              <a:rPr kumimoji="1" lang="en-GB" altLang="zh-CN" sz="1600" dirty="0">
                <a:solidFill>
                  <a:srgbClr val="0C1C6B"/>
                </a:solidFill>
              </a:rPr>
              <a:t>PVT</a:t>
            </a:r>
            <a:r>
              <a:rPr kumimoji="1" lang="zh-CN" altLang="en-GB" sz="1600" dirty="0">
                <a:solidFill>
                  <a:srgbClr val="0C1C6B"/>
                </a:solidFill>
              </a:rPr>
              <a:t>数据</a:t>
            </a:r>
          </a:p>
          <a:p>
            <a:pPr algn="ctr" eaLnBrk="0" hangingPunct="0">
              <a:lnSpc>
                <a:spcPct val="80000"/>
              </a:lnSpc>
            </a:pPr>
            <a:r>
              <a:rPr kumimoji="1" lang="en-GB" altLang="zh-CN" sz="1400" b="1" i="1" dirty="0" err="1">
                <a:solidFill>
                  <a:srgbClr val="FF0000"/>
                </a:solidFill>
              </a:rPr>
              <a:t>PVTi</a:t>
            </a:r>
            <a:endParaRPr kumimoji="1" lang="en-GB" altLang="zh-CN" sz="1400" dirty="0">
              <a:solidFill>
                <a:srgbClr val="FF0000"/>
              </a:solidFill>
            </a:endParaRPr>
          </a:p>
          <a:p>
            <a:pPr algn="ctr" eaLnBrk="0" hangingPunct="0">
              <a:lnSpc>
                <a:spcPct val="80000"/>
              </a:lnSpc>
            </a:pPr>
            <a:endParaRPr kumimoji="1" lang="en-GB" altLang="zh-CN" sz="1400" dirty="0">
              <a:solidFill>
                <a:srgbClr val="FF0000"/>
              </a:solidFill>
            </a:endParaRPr>
          </a:p>
          <a:p>
            <a:pPr algn="ctr" eaLnBrk="0" hangingPunct="0">
              <a:lnSpc>
                <a:spcPct val="80000"/>
              </a:lnSpc>
            </a:pPr>
            <a:r>
              <a:rPr kumimoji="1" lang="zh-CN" altLang="en-GB" sz="1600" dirty="0">
                <a:solidFill>
                  <a:srgbClr val="0C1C6B"/>
                </a:solidFill>
              </a:rPr>
              <a:t>井数据准备</a:t>
            </a:r>
          </a:p>
          <a:p>
            <a:pPr algn="ctr" eaLnBrk="0" hangingPunct="0">
              <a:lnSpc>
                <a:spcPct val="80000"/>
              </a:lnSpc>
            </a:pPr>
            <a:r>
              <a:rPr kumimoji="1" lang="en-GB" altLang="zh-CN" sz="1400" b="1" i="1" dirty="0">
                <a:solidFill>
                  <a:srgbClr val="FF0000"/>
                </a:solidFill>
              </a:rPr>
              <a:t>Schedule</a:t>
            </a:r>
            <a:endParaRPr kumimoji="1" lang="en-GB" altLang="zh-CN" sz="1400" dirty="0">
              <a:solidFill>
                <a:srgbClr val="FF0000"/>
              </a:solidFill>
            </a:endParaRPr>
          </a:p>
          <a:p>
            <a:pPr algn="ctr" eaLnBrk="0" hangingPunct="0">
              <a:lnSpc>
                <a:spcPct val="80000"/>
              </a:lnSpc>
            </a:pPr>
            <a:endParaRPr kumimoji="1" lang="en-GB" altLang="zh-CN" sz="1400" dirty="0">
              <a:solidFill>
                <a:srgbClr val="0C1C6B"/>
              </a:solidFill>
            </a:endParaRPr>
          </a:p>
          <a:p>
            <a:pPr algn="ctr" eaLnBrk="0" hangingPunct="0">
              <a:lnSpc>
                <a:spcPct val="80000"/>
              </a:lnSpc>
            </a:pPr>
            <a:r>
              <a:rPr kumimoji="1" lang="zh-CN" altLang="en-GB" sz="1600" dirty="0">
                <a:solidFill>
                  <a:srgbClr val="0C1C6B"/>
                </a:solidFill>
              </a:rPr>
              <a:t>岩石数据</a:t>
            </a:r>
            <a:r>
              <a:rPr kumimoji="1" lang="zh-CN" altLang="en-GB" sz="1400" dirty="0">
                <a:solidFill>
                  <a:srgbClr val="0C1C6B"/>
                </a:solidFill>
              </a:rPr>
              <a:t> </a:t>
            </a:r>
          </a:p>
          <a:p>
            <a:pPr algn="ctr" eaLnBrk="0" hangingPunct="0">
              <a:lnSpc>
                <a:spcPct val="80000"/>
              </a:lnSpc>
            </a:pPr>
            <a:r>
              <a:rPr kumimoji="1" lang="en-GB" altLang="zh-CN" sz="1400" b="1" i="1" dirty="0">
                <a:solidFill>
                  <a:srgbClr val="FF0000"/>
                </a:solidFill>
              </a:rPr>
              <a:t>SCAL</a:t>
            </a:r>
          </a:p>
          <a:p>
            <a:pPr algn="ctr" eaLnBrk="0" hangingPunct="0">
              <a:lnSpc>
                <a:spcPct val="80000"/>
              </a:lnSpc>
            </a:pPr>
            <a:endParaRPr kumimoji="1" lang="en-GB" altLang="zh-CN" sz="1400" dirty="0">
              <a:solidFill>
                <a:srgbClr val="0C1C6B"/>
              </a:solidFill>
            </a:endParaRPr>
          </a:p>
          <a:p>
            <a:pPr algn="ctr" eaLnBrk="0" hangingPunct="0">
              <a:lnSpc>
                <a:spcPct val="80000"/>
              </a:lnSpc>
            </a:pPr>
            <a:r>
              <a:rPr kumimoji="1" lang="zh-CN" altLang="en-GB" sz="1600" dirty="0">
                <a:solidFill>
                  <a:srgbClr val="0C1C6B"/>
                </a:solidFill>
              </a:rPr>
              <a:t>井筒模拟</a:t>
            </a:r>
          </a:p>
          <a:p>
            <a:pPr algn="ctr" eaLnBrk="0" hangingPunct="0">
              <a:lnSpc>
                <a:spcPct val="80000"/>
              </a:lnSpc>
            </a:pPr>
            <a:r>
              <a:rPr kumimoji="1" lang="en-GB" altLang="zh-CN" sz="1400" b="1" i="1" dirty="0" err="1">
                <a:solidFill>
                  <a:srgbClr val="FF0000"/>
                </a:solidFill>
              </a:rPr>
              <a:t>VFPi</a:t>
            </a:r>
            <a:endParaRPr kumimoji="1" lang="en-GB" altLang="zh-CN" sz="1400" b="1" i="1" dirty="0">
              <a:solidFill>
                <a:srgbClr val="FF0000"/>
              </a:solidFill>
            </a:endParaRPr>
          </a:p>
          <a:p>
            <a:pPr algn="ctr" eaLnBrk="0" hangingPunct="0">
              <a:lnSpc>
                <a:spcPct val="80000"/>
              </a:lnSpc>
            </a:pPr>
            <a:endParaRPr kumimoji="1" lang="en-GB" altLang="zh-CN" sz="1400" b="1" i="1" dirty="0">
              <a:solidFill>
                <a:srgbClr val="0C1C6B"/>
              </a:solidFill>
            </a:endParaRPr>
          </a:p>
        </p:txBody>
      </p:sp>
      <p:sp>
        <p:nvSpPr>
          <p:cNvPr id="62492" name="Rectangle 28"/>
          <p:cNvSpPr>
            <a:spLocks noChangeArrowheads="1"/>
          </p:cNvSpPr>
          <p:nvPr/>
        </p:nvSpPr>
        <p:spPr bwMode="auto">
          <a:xfrm>
            <a:off x="395288" y="4510088"/>
            <a:ext cx="1347787" cy="1450975"/>
          </a:xfrm>
          <a:prstGeom prst="rect">
            <a:avLst/>
          </a:prstGeom>
          <a:solidFill>
            <a:srgbClr val="FFCC99"/>
          </a:solidFill>
          <a:ln w="254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zh-CN" altLang="en-GB" sz="1600">
                <a:solidFill>
                  <a:srgbClr val="0C1C6B"/>
                </a:solidFill>
              </a:rPr>
              <a:t>地质模型</a:t>
            </a:r>
          </a:p>
          <a:p>
            <a:pPr algn="ctr" eaLnBrk="0" hangingPunct="0"/>
            <a:r>
              <a:rPr kumimoji="1" lang="en-GB" altLang="zh-CN" sz="1600">
                <a:solidFill>
                  <a:srgbClr val="0C1C6B"/>
                </a:solidFill>
              </a:rPr>
              <a:t>Gocad</a:t>
            </a:r>
          </a:p>
          <a:p>
            <a:pPr algn="ctr" eaLnBrk="0" hangingPunct="0"/>
            <a:r>
              <a:rPr kumimoji="1" lang="en-GB" altLang="zh-CN" sz="1600">
                <a:solidFill>
                  <a:srgbClr val="0C1C6B"/>
                </a:solidFill>
              </a:rPr>
              <a:t>EV</a:t>
            </a:r>
            <a:r>
              <a:rPr kumimoji="1" lang="en-GB" altLang="zh-CN" sz="1300">
                <a:solidFill>
                  <a:srgbClr val="0C1C6B"/>
                </a:solidFill>
              </a:rPr>
              <a:t> </a:t>
            </a:r>
          </a:p>
          <a:p>
            <a:pPr algn="ctr" eaLnBrk="0" hangingPunct="0"/>
            <a:r>
              <a:rPr kumimoji="1" lang="en-GB" altLang="zh-CN" sz="1300" b="1" i="1" u="sng">
                <a:solidFill>
                  <a:srgbClr val="0C1C6B"/>
                </a:solidFill>
              </a:rPr>
              <a:t>GEOFRAME</a:t>
            </a:r>
            <a:endParaRPr kumimoji="1" lang="en-GB" altLang="zh-CN" sz="1300" b="1" i="1">
              <a:solidFill>
                <a:srgbClr val="0C1C6B"/>
              </a:solidFill>
            </a:endParaRPr>
          </a:p>
          <a:p>
            <a:pPr algn="ctr" eaLnBrk="0" hangingPunct="0"/>
            <a:r>
              <a:rPr kumimoji="1" lang="en-GB" altLang="zh-CN" sz="1300" b="1" i="1">
                <a:solidFill>
                  <a:srgbClr val="0C1C6B"/>
                </a:solidFill>
              </a:rPr>
              <a:t>F3D ,P3D</a:t>
            </a:r>
            <a:endParaRPr kumimoji="1" lang="en-GB" altLang="zh-CN" sz="1300" b="1" i="1"/>
          </a:p>
        </p:txBody>
      </p:sp>
      <p:sp>
        <p:nvSpPr>
          <p:cNvPr id="62493" name="Rectangle 29"/>
          <p:cNvSpPr>
            <a:spLocks noChangeArrowheads="1"/>
          </p:cNvSpPr>
          <p:nvPr/>
        </p:nvSpPr>
        <p:spPr bwMode="auto">
          <a:xfrm>
            <a:off x="4887913" y="3344863"/>
            <a:ext cx="1150937" cy="1055687"/>
          </a:xfrm>
          <a:prstGeom prst="rect">
            <a:avLst/>
          </a:prstGeom>
          <a:solidFill>
            <a:srgbClr val="66FFCC"/>
          </a:solidFill>
          <a:ln w="254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kumimoji="1" lang="en-GB" altLang="zh-CN" b="1" i="1" dirty="0">
              <a:solidFill>
                <a:srgbClr val="FF0000"/>
              </a:solidFill>
            </a:endParaRPr>
          </a:p>
          <a:p>
            <a:pPr algn="ctr" eaLnBrk="0" hangingPunct="0"/>
            <a:r>
              <a:rPr kumimoji="1" lang="en-GB" altLang="zh-CN" b="1" i="1" dirty="0">
                <a:solidFill>
                  <a:srgbClr val="FF0000"/>
                </a:solidFill>
              </a:rPr>
              <a:t>Eclipse</a:t>
            </a:r>
            <a:r>
              <a:rPr kumimoji="1" lang="en-GB" altLang="zh-CN" b="1" i="1" dirty="0">
                <a:solidFill>
                  <a:srgbClr val="0C1C6B"/>
                </a:solidFill>
              </a:rPr>
              <a:t> </a:t>
            </a:r>
          </a:p>
          <a:p>
            <a:pPr algn="ctr" eaLnBrk="0" hangingPunct="0"/>
            <a:endParaRPr kumimoji="1" lang="en-GB" altLang="zh-CN" sz="2000" b="1" i="1" dirty="0">
              <a:solidFill>
                <a:srgbClr val="FF0000"/>
              </a:solidFill>
            </a:endParaRPr>
          </a:p>
        </p:txBody>
      </p:sp>
      <p:sp>
        <p:nvSpPr>
          <p:cNvPr id="62494" name="Rectangle 30"/>
          <p:cNvSpPr>
            <a:spLocks noChangeArrowheads="1"/>
          </p:cNvSpPr>
          <p:nvPr/>
        </p:nvSpPr>
        <p:spPr bwMode="auto">
          <a:xfrm>
            <a:off x="6446838" y="3278188"/>
            <a:ext cx="1125537" cy="1223962"/>
          </a:xfrm>
          <a:prstGeom prst="rect">
            <a:avLst/>
          </a:prstGeom>
          <a:solidFill>
            <a:srgbClr val="66FF99"/>
          </a:solidFill>
          <a:ln w="254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5" name="Rectangle 31"/>
          <p:cNvSpPr>
            <a:spLocks noChangeArrowheads="1"/>
          </p:cNvSpPr>
          <p:nvPr/>
        </p:nvSpPr>
        <p:spPr bwMode="auto">
          <a:xfrm>
            <a:off x="6518275" y="3492500"/>
            <a:ext cx="1039813" cy="793750"/>
          </a:xfrm>
          <a:prstGeom prst="rect">
            <a:avLst/>
          </a:prstGeom>
          <a:solidFill>
            <a:srgbClr val="66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endParaRPr kumimoji="1" lang="en-GB" altLang="zh-CN" sz="1400" dirty="0">
              <a:solidFill>
                <a:srgbClr val="0C1C6B"/>
              </a:solidFill>
            </a:endParaRPr>
          </a:p>
          <a:p>
            <a:pPr algn="ctr" eaLnBrk="0" hangingPunct="0"/>
            <a:r>
              <a:rPr kumimoji="1" lang="en-GB" altLang="zh-CN" sz="1600" b="1" i="1" dirty="0">
                <a:solidFill>
                  <a:srgbClr val="FF0000"/>
                </a:solidFill>
              </a:rPr>
              <a:t>Result</a:t>
            </a:r>
          </a:p>
          <a:p>
            <a:pPr algn="ctr" eaLnBrk="0" hangingPunct="0"/>
            <a:r>
              <a:rPr kumimoji="1" lang="en-GB" altLang="zh-CN" sz="1600" b="1" i="1" dirty="0">
                <a:solidFill>
                  <a:srgbClr val="FA340C"/>
                </a:solidFill>
              </a:rPr>
              <a:t>3Dview</a:t>
            </a:r>
            <a:endParaRPr kumimoji="1" lang="en-GB" altLang="zh-CN" sz="1600" i="1" dirty="0">
              <a:solidFill>
                <a:srgbClr val="0C1C6B"/>
              </a:solidFill>
            </a:endParaRPr>
          </a:p>
        </p:txBody>
      </p:sp>
      <p:sp>
        <p:nvSpPr>
          <p:cNvPr id="62496" name="Line 32"/>
          <p:cNvSpPr>
            <a:spLocks noChangeShapeType="1"/>
          </p:cNvSpPr>
          <p:nvPr/>
        </p:nvSpPr>
        <p:spPr bwMode="auto">
          <a:xfrm flipH="1">
            <a:off x="2390775" y="6040438"/>
            <a:ext cx="4659313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none" w="sm" len="sm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7" name="Rectangle 33"/>
          <p:cNvSpPr>
            <a:spLocks noChangeArrowheads="1"/>
          </p:cNvSpPr>
          <p:nvPr/>
        </p:nvSpPr>
        <p:spPr bwMode="auto">
          <a:xfrm>
            <a:off x="4772025" y="5394325"/>
            <a:ext cx="12493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zh-CN" altLang="en-GB" sz="2000" dirty="0">
                <a:solidFill>
                  <a:srgbClr val="0C1C6B"/>
                </a:solidFill>
              </a:rPr>
              <a:t>历史拟合</a:t>
            </a:r>
            <a:r>
              <a:rPr kumimoji="1" lang="zh-CN" altLang="en-GB" sz="1400" b="1" dirty="0">
                <a:solidFill>
                  <a:srgbClr val="0C1C6B"/>
                </a:solidFill>
              </a:rPr>
              <a:t> </a:t>
            </a:r>
          </a:p>
          <a:p>
            <a:pPr algn="ctr" eaLnBrk="0" hangingPunct="0"/>
            <a:r>
              <a:rPr kumimoji="1" lang="en-GB" altLang="zh-CN" sz="1400" b="1" i="1" dirty="0" err="1">
                <a:solidFill>
                  <a:srgbClr val="FF0000"/>
                </a:solidFill>
              </a:rPr>
              <a:t>SimOpt</a:t>
            </a:r>
            <a:endParaRPr kumimoji="1" lang="en-GB" altLang="zh-CN" sz="1400" b="1" dirty="0"/>
          </a:p>
        </p:txBody>
      </p:sp>
      <p:sp>
        <p:nvSpPr>
          <p:cNvPr id="62498" name="Line 34"/>
          <p:cNvSpPr>
            <a:spLocks noChangeShapeType="1"/>
          </p:cNvSpPr>
          <p:nvPr/>
        </p:nvSpPr>
        <p:spPr bwMode="auto">
          <a:xfrm flipV="1">
            <a:off x="2389188" y="3856038"/>
            <a:ext cx="0" cy="2193925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99" name="Line 35"/>
          <p:cNvSpPr>
            <a:spLocks noChangeShapeType="1"/>
          </p:cNvSpPr>
          <p:nvPr/>
        </p:nvSpPr>
        <p:spPr bwMode="auto">
          <a:xfrm>
            <a:off x="1062038" y="3862388"/>
            <a:ext cx="1935162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00" name="Line 36"/>
          <p:cNvSpPr>
            <a:spLocks noChangeShapeType="1"/>
          </p:cNvSpPr>
          <p:nvPr/>
        </p:nvSpPr>
        <p:spPr bwMode="auto">
          <a:xfrm>
            <a:off x="4362450" y="3870325"/>
            <a:ext cx="515938" cy="3175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01" name="Line 37"/>
          <p:cNvSpPr>
            <a:spLocks noChangeShapeType="1"/>
          </p:cNvSpPr>
          <p:nvPr/>
        </p:nvSpPr>
        <p:spPr bwMode="auto">
          <a:xfrm>
            <a:off x="5945188" y="3873500"/>
            <a:ext cx="544512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02" name="Line 38"/>
          <p:cNvSpPr>
            <a:spLocks noChangeShapeType="1"/>
          </p:cNvSpPr>
          <p:nvPr/>
        </p:nvSpPr>
        <p:spPr bwMode="auto">
          <a:xfrm>
            <a:off x="7042150" y="4473575"/>
            <a:ext cx="0" cy="1566863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none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03" name="Rectangle 39"/>
          <p:cNvSpPr>
            <a:spLocks noChangeArrowheads="1"/>
          </p:cNvSpPr>
          <p:nvPr/>
        </p:nvSpPr>
        <p:spPr bwMode="auto">
          <a:xfrm>
            <a:off x="400050" y="2197100"/>
            <a:ext cx="1347788" cy="990600"/>
          </a:xfrm>
          <a:prstGeom prst="rect">
            <a:avLst/>
          </a:prstGeom>
          <a:solidFill>
            <a:srgbClr val="FFCC99"/>
          </a:solidFill>
          <a:ln w="25400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kumimoji="1" lang="zh-CN" altLang="en-GB" sz="1600">
                <a:solidFill>
                  <a:srgbClr val="0C1C6B"/>
                </a:solidFill>
              </a:rPr>
              <a:t>生产数据</a:t>
            </a:r>
          </a:p>
        </p:txBody>
      </p:sp>
      <p:sp>
        <p:nvSpPr>
          <p:cNvPr id="62504" name="Line 40"/>
          <p:cNvSpPr>
            <a:spLocks noChangeShapeType="1"/>
          </p:cNvSpPr>
          <p:nvPr/>
        </p:nvSpPr>
        <p:spPr bwMode="auto">
          <a:xfrm>
            <a:off x="1069975" y="3194050"/>
            <a:ext cx="0" cy="658813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05" name="Line 41"/>
          <p:cNvSpPr>
            <a:spLocks noChangeShapeType="1"/>
          </p:cNvSpPr>
          <p:nvPr/>
        </p:nvSpPr>
        <p:spPr bwMode="auto">
          <a:xfrm flipV="1">
            <a:off x="1069975" y="3867150"/>
            <a:ext cx="0" cy="638175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506" name="Rectangle 42"/>
          <p:cNvSpPr>
            <a:spLocks noChangeArrowheads="1"/>
          </p:cNvSpPr>
          <p:nvPr/>
        </p:nvSpPr>
        <p:spPr bwMode="auto">
          <a:xfrm>
            <a:off x="4743450" y="2865438"/>
            <a:ext cx="120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GB" sz="2000">
                <a:solidFill>
                  <a:srgbClr val="0C1C6B"/>
                </a:solidFill>
                <a:ea typeface="黑体" panose="02010609060101010101" pitchFamily="49" charset="-122"/>
              </a:rPr>
              <a:t>模拟运算</a:t>
            </a:r>
          </a:p>
        </p:txBody>
      </p:sp>
      <p:sp>
        <p:nvSpPr>
          <p:cNvPr id="62507" name="Rectangle 43"/>
          <p:cNvSpPr>
            <a:spLocks noChangeArrowheads="1"/>
          </p:cNvSpPr>
          <p:nvPr/>
        </p:nvSpPr>
        <p:spPr bwMode="auto">
          <a:xfrm>
            <a:off x="6718300" y="2865438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zh-CN" altLang="en-GB" sz="2000">
                <a:solidFill>
                  <a:srgbClr val="0C1C6B"/>
                </a:solidFill>
              </a:rPr>
              <a:t>分析</a:t>
            </a:r>
          </a:p>
        </p:txBody>
      </p:sp>
      <p:sp>
        <p:nvSpPr>
          <p:cNvPr id="62508" name="Text Box 44"/>
          <p:cNvSpPr txBox="1">
            <a:spLocks noChangeArrowheads="1"/>
          </p:cNvSpPr>
          <p:nvPr/>
        </p:nvSpPr>
        <p:spPr bwMode="auto">
          <a:xfrm rot="-5400000">
            <a:off x="1774032" y="3482181"/>
            <a:ext cx="1906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GB" sz="2000" b="1">
                <a:solidFill>
                  <a:srgbClr val="003399"/>
                </a:solidFill>
              </a:rPr>
              <a:t>数  据  处  理</a:t>
            </a:r>
          </a:p>
        </p:txBody>
      </p:sp>
      <p:sp>
        <p:nvSpPr>
          <p:cNvPr id="62509" name="Text Box 45"/>
          <p:cNvSpPr txBox="1">
            <a:spLocks noChangeArrowheads="1"/>
          </p:cNvSpPr>
          <p:nvPr/>
        </p:nvSpPr>
        <p:spPr bwMode="auto">
          <a:xfrm>
            <a:off x="3602831" y="1058069"/>
            <a:ext cx="223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ECL</a:t>
            </a:r>
            <a:r>
              <a:rPr kumimoji="1" lang="zh-CN" altLang="en-US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工作流程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539750" y="1809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ECLIPSE</a:t>
            </a:r>
            <a:r>
              <a:rPr lang="zh-CN" altLang="en-US" sz="32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软件介绍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17" y="0"/>
            <a:ext cx="934456" cy="9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84972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539750" y="180975"/>
            <a:ext cx="55451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ECLIPSE</a:t>
            </a:r>
            <a:r>
              <a:rPr lang="zh-CN" altLang="en-US" sz="32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软件介绍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6300788" y="6188075"/>
            <a:ext cx="3024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大黑简体" pitchFamily="2" charset="-122"/>
                <a:ea typeface="方正大黑简体" pitchFamily="2" charset="-122"/>
              </a:rPr>
              <a:t>求实    创新    超越</a:t>
            </a: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539750" y="2000310"/>
            <a:ext cx="431881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ECLIPSE 100: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黑油模拟器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ECLIPSE 300: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组分模拟器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Flogrid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建模型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PVTi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EOS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VFPi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垂直管流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Schedule: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动态数据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SCAL: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岩芯数据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OFFICE: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项目管理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Frontsim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流线法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Floviz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3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维显示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Simopt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历史拟合</a:t>
            </a:r>
            <a:b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</a:t>
            </a:r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R2SL: </a:t>
            </a:r>
            <a:r>
              <a:rPr lang="zh-CN" altLang="en-US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地面管网与模拟模型偶合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539750" y="1146790"/>
            <a:ext cx="34419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>
                <a:ea typeface="黑体" panose="02010609060101010101" pitchFamily="49" charset="-122"/>
              </a:rPr>
              <a:t> 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ECLIPSE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主要模块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1250"/>
            <a:ext cx="3690546" cy="2885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34793"/>
            <a:ext cx="4651375" cy="26881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10200" y="3454400"/>
            <a:ext cx="355600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572000" y="1358899"/>
            <a:ext cx="355600" cy="171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27387"/>
      </p:ext>
    </p:extLst>
  </p:cSld>
  <p:clrMapOvr>
    <a:masterClrMapping/>
  </p:clrMapOvr>
  <p:transition>
    <p:strips dir="r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9" y="636504"/>
            <a:ext cx="8229600" cy="5584992"/>
          </a:xfrm>
        </p:spPr>
      </p:pic>
      <p:sp>
        <p:nvSpPr>
          <p:cNvPr id="6" name="矩形 5"/>
          <p:cNvSpPr/>
          <p:nvPr/>
        </p:nvSpPr>
        <p:spPr>
          <a:xfrm>
            <a:off x="259644" y="1652410"/>
            <a:ext cx="903112" cy="1948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59644" y="1072444"/>
            <a:ext cx="5429956" cy="579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98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2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F23D2457-9091-4F6C-9330-6ED71C5B7BC0}" vid="{FC4681BE-74DA-4758-BB11-8CE3A945189B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主题1">
  <a:themeElements>
    <a:clrScheme name="2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F23D2457-9091-4F6C-9330-6ED71C5B7BC0}" vid="{FC4681BE-74DA-4758-BB11-8CE3A945189B}"/>
    </a:ext>
  </a:extLst>
</a:theme>
</file>

<file path=ppt/theme/theme4.xml><?xml version="1.0" encoding="utf-8"?>
<a:theme xmlns:a="http://schemas.openxmlformats.org/drawingml/2006/main" name="2_主题1">
  <a:themeElements>
    <a:clrScheme name="2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F23D2457-9091-4F6C-9330-6ED71C5B7BC0}" vid="{FC4681BE-74DA-4758-BB11-8CE3A945189B}"/>
    </a:ext>
  </a:extLst>
</a:theme>
</file>

<file path=ppt/theme/theme5.xml><?xml version="1.0" encoding="utf-8"?>
<a:theme xmlns:a="http://schemas.openxmlformats.org/drawingml/2006/main" name="3_主题1">
  <a:themeElements>
    <a:clrScheme name="2_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F23D2457-9091-4F6C-9330-6ED71C5B7BC0}" vid="{FC4681BE-74DA-4758-BB11-8CE3A945189B}"/>
    </a:ext>
  </a:extLst>
</a:theme>
</file>

<file path=ppt/theme/theme6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1489</Words>
  <Application>Microsoft Office PowerPoint</Application>
  <PresentationFormat>全屏显示(4:3)</PresentationFormat>
  <Paragraphs>202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方正大黑简体</vt:lpstr>
      <vt:lpstr>黑体</vt:lpstr>
      <vt:lpstr>宋体</vt:lpstr>
      <vt:lpstr>Arial</vt:lpstr>
      <vt:lpstr>Calibri</vt:lpstr>
      <vt:lpstr>Calibri Light</vt:lpstr>
      <vt:lpstr>Century Schoolbook</vt:lpstr>
      <vt:lpstr>Times New Roman</vt:lpstr>
      <vt:lpstr>Wingdings</vt:lpstr>
      <vt:lpstr>Wingdings 2</vt:lpstr>
      <vt:lpstr>主题1</vt:lpstr>
      <vt:lpstr>HDOfficeLightV0</vt:lpstr>
      <vt:lpstr>1_主题1</vt:lpstr>
      <vt:lpstr>2_主题1</vt:lpstr>
      <vt:lpstr>3_主题1</vt:lpstr>
      <vt:lpstr>View</vt:lpstr>
      <vt:lpstr>油藏数值模拟——Eclipse软件基础培训讲解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实例讲解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其他认识及技巧——水平井&amp;LGR局部网格加密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讲解结束 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xzh</dc:creator>
  <cp:lastModifiedBy>xzh</cp:lastModifiedBy>
  <cp:revision>49</cp:revision>
  <dcterms:created xsi:type="dcterms:W3CDTF">2016-03-28T10:59:54Z</dcterms:created>
  <dcterms:modified xsi:type="dcterms:W3CDTF">2016-04-05T07:50:39Z</dcterms:modified>
</cp:coreProperties>
</file>